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4660"/>
  </p:normalViewPr>
  <p:slideViewPr>
    <p:cSldViewPr>
      <p:cViewPr varScale="1">
        <p:scale>
          <a:sx n="71" d="100"/>
          <a:sy n="71" d="100"/>
        </p:scale>
        <p:origin x="1136" y="40"/>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9B455CE-ED47-4508-9A37-F868CA1A7C0A}" type="datetimeFigureOut">
              <a:rPr lang="en-US" smtClean="0"/>
              <a:pPr/>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B455CE-ED47-4508-9A37-F868CA1A7C0A}" type="datetimeFigureOut">
              <a:rPr lang="en-US" smtClean="0"/>
              <a:pPr/>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B455CE-ED47-4508-9A37-F868CA1A7C0A}" type="datetimeFigureOut">
              <a:rPr lang="en-US" smtClean="0"/>
              <a:pPr/>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B455CE-ED47-4508-9A37-F868CA1A7C0A}" type="datetimeFigureOut">
              <a:rPr lang="en-US" smtClean="0"/>
              <a:pPr/>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B455CE-ED47-4508-9A37-F868CA1A7C0A}" type="datetimeFigureOut">
              <a:rPr lang="en-US" smtClean="0"/>
              <a:pPr/>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B455CE-ED47-4508-9A37-F868CA1A7C0A}" type="datetimeFigureOut">
              <a:rPr lang="en-US" smtClean="0"/>
              <a:pPr/>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B455CE-ED47-4508-9A37-F868CA1A7C0A}" type="datetimeFigureOut">
              <a:rPr lang="en-US" smtClean="0"/>
              <a:pPr/>
              <a:t>8/30/2022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B455CE-ED47-4508-9A37-F868CA1A7C0A}" type="datetimeFigureOut">
              <a:rPr lang="en-US" smtClean="0"/>
              <a:pPr/>
              <a:t>8/30/2022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B455CE-ED47-4508-9A37-F868CA1A7C0A}" type="datetimeFigureOut">
              <a:rPr lang="en-US" smtClean="0"/>
              <a:pPr/>
              <a:t>8/30/2022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B455CE-ED47-4508-9A37-F868CA1A7C0A}" type="datetimeFigureOut">
              <a:rPr lang="en-US" smtClean="0"/>
              <a:pPr/>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B455CE-ED47-4508-9A37-F868CA1A7C0A}" type="datetimeFigureOut">
              <a:rPr lang="en-US" smtClean="0"/>
              <a:pPr/>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9B455CE-ED47-4508-9A37-F868CA1A7C0A}" type="datetimeFigureOut">
              <a:rPr lang="en-US" smtClean="0"/>
              <a:pPr/>
              <a:t>8/30/2022</a:t>
            </a:fld>
            <a:endParaRPr lang="en-US" dirty="0"/>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7A6F8F2-102E-4E50-86F8-554400E9BB2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0"/>
            <a:ext cx="7772400" cy="1010727"/>
          </a:xfrm>
        </p:spPr>
        <p:txBody>
          <a:bodyPr>
            <a:normAutofit/>
          </a:bodyPr>
          <a:lstStyle/>
          <a:p>
            <a:r>
              <a:rPr lang="en-US" sz="2800" b="1" i="1" dirty="0"/>
              <a:t>Presentation on</a:t>
            </a:r>
            <a:br>
              <a:rPr lang="en-US" sz="2800" dirty="0"/>
            </a:br>
            <a:r>
              <a:rPr lang="en-US" sz="2800" b="1" i="1" dirty="0"/>
              <a:t>Housing: Price Prediction</a:t>
            </a:r>
          </a:p>
        </p:txBody>
      </p:sp>
      <p:sp>
        <p:nvSpPr>
          <p:cNvPr id="3" name="Subtitle 2"/>
          <p:cNvSpPr>
            <a:spLocks noGrp="1"/>
          </p:cNvSpPr>
          <p:nvPr>
            <p:ph type="subTitle" idx="1"/>
          </p:nvPr>
        </p:nvSpPr>
        <p:spPr>
          <a:xfrm>
            <a:off x="1285852" y="4714888"/>
            <a:ext cx="6400800" cy="857236"/>
          </a:xfrm>
        </p:spPr>
        <p:txBody>
          <a:bodyPr>
            <a:normAutofit fontScale="92500" lnSpcReduction="10000"/>
          </a:bodyPr>
          <a:lstStyle/>
          <a:p>
            <a:r>
              <a:rPr lang="en-US" sz="2800" b="1" i="1" dirty="0">
                <a:solidFill>
                  <a:schemeClr val="accent4">
                    <a:lumMod val="50000"/>
                  </a:schemeClr>
                </a:solidFill>
              </a:rPr>
              <a:t>Submitted By</a:t>
            </a:r>
          </a:p>
          <a:p>
            <a:r>
              <a:rPr lang="en-US" sz="2600" b="1" i="1" dirty="0">
                <a:solidFill>
                  <a:schemeClr val="accent4">
                    <a:lumMod val="50000"/>
                  </a:schemeClr>
                </a:solidFill>
              </a:rPr>
              <a:t>Arun Joshva Stephenson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6"/>
            <a:ext cx="7286644" cy="628371"/>
          </a:xfrm>
        </p:spPr>
        <p:txBody>
          <a:bodyPr>
            <a:normAutofit fontScale="90000"/>
          </a:bodyPr>
          <a:lstStyle/>
          <a:p>
            <a:r>
              <a:rPr lang="en-US" sz="3600" b="1" i="1" u="sng" dirty="0">
                <a:solidFill>
                  <a:srgbClr val="FF0000"/>
                </a:solidFill>
              </a:rPr>
              <a:t>Exploratory Data Analysis (EDA) Steps</a:t>
            </a:r>
          </a:p>
        </p:txBody>
      </p:sp>
      <p:sp>
        <p:nvSpPr>
          <p:cNvPr id="3" name="Content Placeholder 2"/>
          <p:cNvSpPr>
            <a:spLocks noGrp="1"/>
          </p:cNvSpPr>
          <p:nvPr>
            <p:ph idx="1"/>
          </p:nvPr>
        </p:nvSpPr>
        <p:spPr>
          <a:xfrm>
            <a:off x="0" y="1142988"/>
            <a:ext cx="9144000" cy="4143404"/>
          </a:xfrm>
        </p:spPr>
        <p:txBody>
          <a:bodyPr>
            <a:normAutofit/>
          </a:bodyPr>
          <a:lstStyle/>
          <a:p>
            <a:pPr>
              <a:buFont typeface="Wingdings" pitchFamily="2" charset="2"/>
              <a:buChar char="Ø"/>
            </a:pPr>
            <a:r>
              <a:rPr lang="en-US" sz="1800" dirty="0"/>
              <a:t> Firstly, I have imported the necessary libraries and imported both train and test datasets which were in csv format. And process both datasets simultaneously.</a:t>
            </a:r>
          </a:p>
          <a:p>
            <a:pPr>
              <a:buFont typeface="Wingdings" pitchFamily="2" charset="2"/>
              <a:buChar char="Ø"/>
            </a:pPr>
            <a:endParaRPr lang="en-US" sz="1800" dirty="0"/>
          </a:p>
          <a:p>
            <a:pPr>
              <a:buFont typeface="Wingdings" pitchFamily="2" charset="2"/>
              <a:buChar char="Ø"/>
            </a:pPr>
            <a:r>
              <a:rPr lang="en-US" sz="1800" dirty="0"/>
              <a:t> I have done some statistical analysis like checking shape, nunique, column names, data types of the features, info about the features, value counts etc.</a:t>
            </a:r>
          </a:p>
          <a:p>
            <a:pPr>
              <a:buFont typeface="Wingdings" pitchFamily="2" charset="2"/>
              <a:buChar char="Ø"/>
            </a:pPr>
            <a:endParaRPr lang="en-US" sz="1800" dirty="0"/>
          </a:p>
          <a:p>
            <a:pPr>
              <a:buFont typeface="Wingdings" pitchFamily="2" charset="2"/>
              <a:buChar char="Ø"/>
            </a:pPr>
            <a:r>
              <a:rPr lang="en-US" sz="1800" dirty="0"/>
              <a:t> I have dropped “Id” and “utilities” columns from both the datasets. Since they had no significance impact on the prediction.</a:t>
            </a:r>
          </a:p>
          <a:p>
            <a:pPr>
              <a:buFont typeface="Wingdings" pitchFamily="2" charset="2"/>
              <a:buChar char="Ø"/>
            </a:pPr>
            <a:endParaRPr lang="en-US" sz="1800" dirty="0"/>
          </a:p>
          <a:p>
            <a:pPr>
              <a:buFont typeface="Wingdings" pitchFamily="2" charset="2"/>
              <a:buChar char="Ø"/>
            </a:pPr>
            <a:r>
              <a:rPr lang="en-US" sz="1800" dirty="0"/>
              <a:t> While looking into the value count function I found some of the columns having more than 85% of zero values so, I dropped those columns from both the datasets as they might create skewness which will impact my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44" y="214295"/>
            <a:ext cx="7000924" cy="500066"/>
          </a:xfrm>
        </p:spPr>
        <p:txBody>
          <a:bodyPr>
            <a:normAutofit fontScale="90000"/>
          </a:bodyPr>
          <a:lstStyle/>
          <a:p>
            <a:r>
              <a:rPr lang="en-US" sz="3600" b="1" i="1" u="sng" dirty="0">
                <a:solidFill>
                  <a:srgbClr val="FF0000"/>
                </a:solidFill>
              </a:rPr>
              <a:t>Exploratory Data Analysis (EDA) Steps</a:t>
            </a:r>
          </a:p>
        </p:txBody>
      </p:sp>
      <p:sp>
        <p:nvSpPr>
          <p:cNvPr id="3" name="Content Placeholder 2"/>
          <p:cNvSpPr>
            <a:spLocks noGrp="1"/>
          </p:cNvSpPr>
          <p:nvPr>
            <p:ph idx="1"/>
          </p:nvPr>
        </p:nvSpPr>
        <p:spPr>
          <a:xfrm>
            <a:off x="0" y="1071550"/>
            <a:ext cx="9144000" cy="4643450"/>
          </a:xfrm>
        </p:spPr>
        <p:txBody>
          <a:bodyPr>
            <a:normAutofit fontScale="92500" lnSpcReduction="10000"/>
          </a:bodyPr>
          <a:lstStyle/>
          <a:p>
            <a:pPr>
              <a:buFont typeface="Wingdings" pitchFamily="2" charset="2"/>
              <a:buChar char="Ø"/>
            </a:pPr>
            <a:r>
              <a:rPr lang="en-US" sz="1800" dirty="0"/>
              <a:t>I have done some feature  extraction as the datasets contained some time variables like YearBuilt, YearRemofAdd, GarageYrBlt and YrSold. Converting them into age seem more meaningful as they offer more information about the longevity of the features. It is analogous to the fact that, the statement “Mr. X died at the age of 66 years” holds more information for us than the statement “Mr. X died in the year 2019”. So, I have extracted age information from the datetime variables by taking the difference in year between the year the house was built and year the house was sold and dropped the year columns.</a:t>
            </a:r>
          </a:p>
          <a:p>
            <a:pPr>
              <a:buFont typeface="Wingdings" pitchFamily="2" charset="2"/>
              <a:buChar char="Ø"/>
            </a:pPr>
            <a:endParaRPr lang="en-US" sz="1800" dirty="0"/>
          </a:p>
          <a:p>
            <a:pPr>
              <a:buFont typeface="Wingdings" pitchFamily="2" charset="2"/>
              <a:buChar char="Ø"/>
            </a:pPr>
            <a:r>
              <a:rPr lang="en-US" sz="1800" dirty="0"/>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buFont typeface="Wingdings" pitchFamily="2" charset="2"/>
              <a:buChar char="Ø"/>
            </a:pPr>
            <a:endParaRPr lang="en-US" sz="1800" dirty="0"/>
          </a:p>
          <a:p>
            <a:pPr>
              <a:buFont typeface="Wingdings" pitchFamily="2" charset="2"/>
              <a:buChar char="Ø"/>
            </a:pPr>
            <a:r>
              <a:rPr lang="en-US" sz="1800" dirty="0"/>
              <a:t>All these steps were performed to both train and test datasets simultaneously.</a:t>
            </a:r>
          </a:p>
          <a:p>
            <a:pPr>
              <a:buFont typeface="Wingdings" pitchFamily="2" charset="2"/>
              <a:buChar char="Ø"/>
            </a:pPr>
            <a:endParaRPr lang="en-US" sz="1800" dirty="0"/>
          </a:p>
          <a:p>
            <a:pPr>
              <a:buFont typeface="Wingdings" pitchFamily="2" charset="2"/>
              <a:buChar char="Ø"/>
            </a:pPr>
            <a:r>
              <a:rPr lang="en-US" sz="1800" dirty="0"/>
              <a:t>To visualize the data, I have separated categorical and numerical  variables based on their types. That is categorical types as Nominal and Ordinal, numerical types as Continuous and Discrete.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414057"/>
          </a:xfrm>
        </p:spPr>
        <p:txBody>
          <a:bodyPr>
            <a:normAutofit fontScale="90000"/>
          </a:bodyPr>
          <a:lstStyle/>
          <a:p>
            <a:r>
              <a:rPr lang="en-US" sz="3600" b="1" i="1" u="sng" dirty="0">
                <a:solidFill>
                  <a:srgbClr val="FF0000"/>
                </a:solidFill>
              </a:rPr>
              <a:t>Visualizing Continuous Variables vs Sale Price</a:t>
            </a:r>
          </a:p>
        </p:txBody>
      </p:sp>
      <p:pic>
        <p:nvPicPr>
          <p:cNvPr id="1026" name="Picture 2"/>
          <p:cNvPicPr>
            <a:picLocks noGrp="1" noChangeAspect="1" noChangeArrowheads="1"/>
          </p:cNvPicPr>
          <p:nvPr>
            <p:ph idx="1"/>
          </p:nvPr>
        </p:nvPicPr>
        <p:blipFill>
          <a:blip r:embed="rId2"/>
          <a:srcRect l="24524" t="20312" r="21010" b="7812"/>
          <a:stretch>
            <a:fillRect/>
          </a:stretch>
        </p:blipFill>
        <p:spPr bwMode="auto">
          <a:xfrm>
            <a:off x="571472" y="1214426"/>
            <a:ext cx="7786742" cy="4071966"/>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214294"/>
            <a:ext cx="8858312" cy="4955203"/>
          </a:xfrm>
          <a:prstGeom prst="rect">
            <a:avLst/>
          </a:prstGeom>
        </p:spPr>
        <p:txBody>
          <a:bodyPr wrap="square">
            <a:spAutoFit/>
          </a:bodyPr>
          <a:lstStyle/>
          <a:p>
            <a:r>
              <a:rPr lang="en-US" sz="3200" b="1" u="sng" dirty="0"/>
              <a:t>Observations: </a:t>
            </a:r>
            <a:endParaRPr lang="en-US" sz="1600" b="1" u="sng" dirty="0"/>
          </a:p>
          <a:p>
            <a:endParaRPr lang="en-US" sz="3200" b="1" dirty="0"/>
          </a:p>
          <a:p>
            <a:pPr>
              <a:buFont typeface="Wingdings" pitchFamily="2" charset="2"/>
              <a:buChar char="ü"/>
            </a:pPr>
            <a:r>
              <a:rPr lang="en-US" b="1" i="1" dirty="0"/>
              <a:t> SalePrice vs LotFrontage: </a:t>
            </a:r>
            <a:r>
              <a:rPr lang="en-US" dirty="0"/>
              <a:t>From the plot we can observe there is no much linear relation            between the label and feature. If the linear feet of street connected to property is more, the  sale   price is also high.</a:t>
            </a:r>
          </a:p>
          <a:p>
            <a:endParaRPr lang="en-US" dirty="0"/>
          </a:p>
          <a:p>
            <a:pPr>
              <a:buFont typeface="Wingdings" pitchFamily="2" charset="2"/>
              <a:buChar char="ü"/>
            </a:pPr>
            <a:r>
              <a:rPr lang="en-US" b="1" i="1" dirty="0"/>
              <a:t> SalePrice vs LotArea: </a:t>
            </a:r>
            <a:r>
              <a:rPr lang="en-US" dirty="0"/>
              <a:t>There is weakly positive linear relation between the label and feature. But the sale price is high when lot size has around 20000 square feet area. Also as the lot size increases the price is also increasing moderately.</a:t>
            </a:r>
          </a:p>
          <a:p>
            <a:endParaRPr lang="en-US" dirty="0"/>
          </a:p>
          <a:p>
            <a:pPr>
              <a:buFont typeface="Wingdings" pitchFamily="2" charset="2"/>
              <a:buChar char="ü"/>
            </a:pPr>
            <a:r>
              <a:rPr lang="en-US" b="1" i="1" dirty="0"/>
              <a:t> SalePrice vs MasVnrArea: </a:t>
            </a:r>
            <a:r>
              <a:rPr lang="en-US" dirty="0"/>
              <a:t>There is bit positive linear relation between feature and target. Also the sale price is high when Masonry veneer area has around 50-400 square feet. So as the masonry veneer area in square feet increases sale price is also increasing.</a:t>
            </a:r>
          </a:p>
          <a:p>
            <a:endParaRPr lang="en-US" dirty="0"/>
          </a:p>
          <a:p>
            <a:pPr>
              <a:buFont typeface="Wingdings" pitchFamily="2" charset="2"/>
              <a:buChar char="ü"/>
            </a:pPr>
            <a:r>
              <a:rPr lang="en-US" b="1" i="1" dirty="0"/>
              <a:t> SalePrice vs WoodDeckSF: </a:t>
            </a:r>
            <a:r>
              <a:rPr lang="en-US" dirty="0"/>
              <a:t>There is weakly positive linear relation between the feature and target. As the Wood deck area increases, sale price is also increases.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dirty="0">
                <a:solidFill>
                  <a:srgbClr val="FF0000"/>
                </a:solidFill>
              </a:rPr>
              <a:t>Visualizing Continuous Variables vs Sale Price</a:t>
            </a:r>
          </a:p>
        </p:txBody>
      </p:sp>
      <p:pic>
        <p:nvPicPr>
          <p:cNvPr id="2050" name="Picture 2"/>
          <p:cNvPicPr>
            <a:picLocks noGrp="1" noChangeAspect="1" noChangeArrowheads="1"/>
          </p:cNvPicPr>
          <p:nvPr>
            <p:ph idx="1"/>
          </p:nvPr>
        </p:nvPicPr>
        <p:blipFill>
          <a:blip r:embed="rId2"/>
          <a:srcRect l="24654" t="21311" r="20045" b="6557"/>
          <a:stretch>
            <a:fillRect/>
          </a:stretch>
        </p:blipFill>
        <p:spPr bwMode="auto">
          <a:xfrm>
            <a:off x="571472" y="1285864"/>
            <a:ext cx="8072494" cy="4000528"/>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428608"/>
            <a:ext cx="8786874" cy="5232202"/>
          </a:xfrm>
          <a:prstGeom prst="rect">
            <a:avLst/>
          </a:prstGeom>
        </p:spPr>
        <p:txBody>
          <a:bodyPr wrap="square">
            <a:spAutoFit/>
          </a:bodyPr>
          <a:lstStyle/>
          <a:p>
            <a:r>
              <a:rPr lang="en-US" sz="3200" b="1" i="1" u="sng" dirty="0"/>
              <a:t>Observations:</a:t>
            </a:r>
            <a:r>
              <a:rPr lang="en-US" sz="3200" dirty="0"/>
              <a:t> </a:t>
            </a:r>
            <a:endParaRPr lang="en-US" sz="1600" dirty="0"/>
          </a:p>
          <a:p>
            <a:endParaRPr lang="en-US" sz="3200" b="1" i="1" u="sng" dirty="0"/>
          </a:p>
          <a:p>
            <a:pPr>
              <a:buFont typeface="Wingdings" pitchFamily="2" charset="2"/>
              <a:buChar char="ü"/>
            </a:pPr>
            <a:r>
              <a:rPr lang="en-US" b="1" i="1" dirty="0"/>
              <a:t> SalePrice vs BsmtFinSF1: </a:t>
            </a:r>
            <a:r>
              <a:rPr lang="en-US" dirty="0"/>
              <a:t>There is weakly positive linear relation between feature and label. The sale price is high that is 100000-300000 when basement square feet lie upto 1500 square feet. So as the type 1 basement finished square feet increases, sale price is also increases.</a:t>
            </a:r>
          </a:p>
          <a:p>
            <a:endParaRPr lang="en-US" dirty="0"/>
          </a:p>
          <a:p>
            <a:pPr>
              <a:buFont typeface="Wingdings" pitchFamily="2" charset="2"/>
              <a:buChar char="ü"/>
            </a:pPr>
            <a:r>
              <a:rPr lang="en-US" b="1" i="1" dirty="0"/>
              <a:t> SalePrice vs BsmtUnfSF: </a:t>
            </a:r>
            <a:r>
              <a:rPr lang="en-US" dirty="0"/>
              <a:t>There is positive linear relation between the target and BsmtUnfSF. When the unfinished basement area is below 1000 square feet, the sale price is high.</a:t>
            </a:r>
          </a:p>
          <a:p>
            <a:endParaRPr lang="en-US" dirty="0"/>
          </a:p>
          <a:p>
            <a:pPr>
              <a:buFont typeface="Wingdings" pitchFamily="2" charset="2"/>
              <a:buChar char="ü"/>
            </a:pPr>
            <a:r>
              <a:rPr lang="en-US" b="1" i="1" dirty="0"/>
              <a:t> SalePrice vs TotalBsmtSF: </a:t>
            </a:r>
            <a:r>
              <a:rPr lang="en-US" dirty="0"/>
              <a:t>There is positive linear relation between sale price and TotalBsmtSF. As total basement area increases, sale price also increases.</a:t>
            </a:r>
          </a:p>
          <a:p>
            <a:endParaRPr lang="en-US" dirty="0"/>
          </a:p>
          <a:p>
            <a:pPr>
              <a:buFont typeface="Wingdings" pitchFamily="2" charset="2"/>
              <a:buChar char="ü"/>
            </a:pPr>
            <a:r>
              <a:rPr lang="en-US" b="1" i="1" dirty="0"/>
              <a:t> SalePrice vs OpenPorchSF: </a:t>
            </a:r>
            <a:r>
              <a:rPr lang="en-US" dirty="0"/>
              <a:t>There is a linear relation between the label and feature. The sale price is high when Open porch area is below 200sf. Here also as the Open porch area increases, sale price is also increases.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u="sng" dirty="0">
                <a:solidFill>
                  <a:srgbClr val="FF0000"/>
                </a:solidFill>
              </a:rPr>
              <a:t>Visualizing Continuous Variables vs Sale Price</a:t>
            </a:r>
          </a:p>
        </p:txBody>
      </p:sp>
      <p:pic>
        <p:nvPicPr>
          <p:cNvPr id="3074" name="Picture 2"/>
          <p:cNvPicPr>
            <a:picLocks noGrp="1" noChangeAspect="1" noChangeArrowheads="1"/>
          </p:cNvPicPr>
          <p:nvPr>
            <p:ph idx="1"/>
          </p:nvPr>
        </p:nvPicPr>
        <p:blipFill>
          <a:blip r:embed="rId2"/>
          <a:srcRect l="24444" t="22727" r="20185" b="6060"/>
          <a:stretch>
            <a:fillRect/>
          </a:stretch>
        </p:blipFill>
        <p:spPr bwMode="auto">
          <a:xfrm>
            <a:off x="500034" y="1214426"/>
            <a:ext cx="8072494" cy="4143404"/>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357170"/>
            <a:ext cx="8858312" cy="4678204"/>
          </a:xfrm>
          <a:prstGeom prst="rect">
            <a:avLst/>
          </a:prstGeom>
        </p:spPr>
        <p:txBody>
          <a:bodyPr wrap="square">
            <a:spAutoFit/>
          </a:bodyPr>
          <a:lstStyle/>
          <a:p>
            <a:r>
              <a:rPr lang="en-US" sz="2800" b="1" i="1" u="sng" dirty="0"/>
              <a:t>Observation:</a:t>
            </a:r>
          </a:p>
          <a:p>
            <a:endParaRPr lang="en-US" dirty="0"/>
          </a:p>
          <a:p>
            <a:pPr>
              <a:buFont typeface="Wingdings" pitchFamily="2" charset="2"/>
              <a:buChar char="ü"/>
            </a:pPr>
            <a:r>
              <a:rPr lang="en-US" b="1" i="1" dirty="0"/>
              <a:t> SalePrice vs 1stFlrSF: </a:t>
            </a:r>
            <a:r>
              <a:rPr lang="en-US" dirty="0"/>
              <a:t>There is a linear relation between the label and feature. As we can observe in the plot, the sale price is high when the first floor area lies between 500-2000 square feet. So as the 1st floor area increases, sales price also increases moderately.</a:t>
            </a:r>
          </a:p>
          <a:p>
            <a:endParaRPr lang="en-US" dirty="0"/>
          </a:p>
          <a:p>
            <a:pPr>
              <a:buFont typeface="Wingdings" pitchFamily="2" charset="2"/>
              <a:buChar char="ü"/>
            </a:pPr>
            <a:r>
              <a:rPr lang="en-US" b="1" i="1" dirty="0"/>
              <a:t> SalePrice vs 2ndFlrSF: </a:t>
            </a:r>
            <a:r>
              <a:rPr lang="en-US" dirty="0"/>
              <a:t>There is a positive correlation between SalePrice and 2ndFlrSF. So it is obvious that the sale price increases based on the floors.</a:t>
            </a:r>
          </a:p>
          <a:p>
            <a:endParaRPr lang="en-US" dirty="0"/>
          </a:p>
          <a:p>
            <a:pPr>
              <a:buFont typeface="Wingdings" pitchFamily="2" charset="2"/>
              <a:buChar char="ü"/>
            </a:pPr>
            <a:r>
              <a:rPr lang="en-US" b="1" i="1" dirty="0"/>
              <a:t> SalePrice vs GrLivArea: </a:t>
            </a:r>
            <a:r>
              <a:rPr lang="en-US" dirty="0"/>
              <a:t>Most of the houses have above grade living area. There is a positive correlation between the label and feature. Here as the above grade living area increases, sale price also increases.</a:t>
            </a:r>
          </a:p>
          <a:p>
            <a:endParaRPr lang="en-US" dirty="0"/>
          </a:p>
          <a:p>
            <a:pPr>
              <a:buFont typeface="Wingdings" pitchFamily="2" charset="2"/>
              <a:buChar char="ü"/>
            </a:pPr>
            <a:r>
              <a:rPr lang="en-US" b="1" i="1" dirty="0"/>
              <a:t> SalePrice vs GarageArea: </a:t>
            </a:r>
            <a:r>
              <a:rPr lang="en-US" dirty="0"/>
              <a:t>Similar to 2nd floorSF, here also positive linear relation between the label and feature. As size of garage area increases, sale price also increases. The sale price is high when size of garage area is between 200-800 square feet.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485495"/>
          </a:xfrm>
        </p:spPr>
        <p:txBody>
          <a:bodyPr>
            <a:normAutofit fontScale="90000"/>
          </a:bodyPr>
          <a:lstStyle/>
          <a:p>
            <a:r>
              <a:rPr lang="en-US" sz="3600" b="1" i="1" u="sng" dirty="0">
                <a:solidFill>
                  <a:srgbClr val="FF0000"/>
                </a:solidFill>
              </a:rPr>
              <a:t>Visualizing Continuous Variables vs Sale Price </a:t>
            </a:r>
          </a:p>
        </p:txBody>
      </p:sp>
      <p:pic>
        <p:nvPicPr>
          <p:cNvPr id="4098" name="Picture 2"/>
          <p:cNvPicPr>
            <a:picLocks noGrp="1" noChangeAspect="1" noChangeArrowheads="1"/>
          </p:cNvPicPr>
          <p:nvPr>
            <p:ph idx="1"/>
          </p:nvPr>
        </p:nvPicPr>
        <p:blipFill>
          <a:blip r:embed="rId2"/>
          <a:srcRect l="24609" t="22581" r="20075" b="6451"/>
          <a:stretch>
            <a:fillRect/>
          </a:stretch>
        </p:blipFill>
        <p:spPr bwMode="auto">
          <a:xfrm>
            <a:off x="285720" y="1214426"/>
            <a:ext cx="8501122" cy="4143404"/>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428608"/>
            <a:ext cx="8715436" cy="4678204"/>
          </a:xfrm>
          <a:prstGeom prst="rect">
            <a:avLst/>
          </a:prstGeom>
        </p:spPr>
        <p:txBody>
          <a:bodyPr wrap="square">
            <a:spAutoFit/>
          </a:bodyPr>
          <a:lstStyle/>
          <a:p>
            <a:r>
              <a:rPr lang="en-US" sz="2800" b="1" u="sng" dirty="0"/>
              <a:t>Observations:</a:t>
            </a:r>
          </a:p>
          <a:p>
            <a:endParaRPr lang="en-US" dirty="0"/>
          </a:p>
          <a:p>
            <a:pPr>
              <a:buFont typeface="Wingdings" pitchFamily="2" charset="2"/>
              <a:buChar char="ü"/>
            </a:pPr>
            <a:r>
              <a:rPr lang="en-US" b="1" i="1" dirty="0"/>
              <a:t> SalePrice vs AgeBuilt: </a:t>
            </a:r>
            <a:r>
              <a:rPr lang="en-US" dirty="0"/>
              <a:t>From the plot I can notice there is negative linear relation between sale price and AgeBuilt. The buildings which have built long back are having less sales price compare to new buildings. Also there are presence of outliers in the data.</a:t>
            </a:r>
          </a:p>
          <a:p>
            <a:endParaRPr lang="en-US" dirty="0"/>
          </a:p>
          <a:p>
            <a:pPr>
              <a:buFont typeface="Wingdings" pitchFamily="2" charset="2"/>
              <a:buChar char="ü"/>
            </a:pPr>
            <a:r>
              <a:rPr lang="en-US" b="1" i="1" dirty="0"/>
              <a:t> SalePrice vs AgeRemod: </a:t>
            </a:r>
            <a:r>
              <a:rPr lang="en-US" dirty="0"/>
              <a:t>Similar to AgeBuilt, there is a negative linear relation between the label and features. As if Building modification has done long back then the price is less compared to new one. As the age increases, sale price decreases.</a:t>
            </a:r>
          </a:p>
          <a:p>
            <a:endParaRPr lang="en-US" dirty="0"/>
          </a:p>
          <a:p>
            <a:pPr>
              <a:buFont typeface="Wingdings" pitchFamily="2" charset="2"/>
              <a:buChar char="ü"/>
            </a:pPr>
            <a:r>
              <a:rPr lang="en-US" b="1" i="1" dirty="0"/>
              <a:t> SalePrice vs AgeGarage: </a:t>
            </a:r>
            <a:r>
              <a:rPr lang="en-US" dirty="0"/>
              <a:t>There is negative linear relation and houses which are having recently built garages, they have high sale price. As the age of the garage was built increases, the sale price decreases.</a:t>
            </a:r>
          </a:p>
          <a:p>
            <a:endParaRPr lang="en-US" dirty="0"/>
          </a:p>
          <a:p>
            <a:pPr>
              <a:buFont typeface="Wingdings" pitchFamily="2" charset="2"/>
              <a:buChar char="ü"/>
            </a:pPr>
            <a:r>
              <a:rPr lang="en-US" b="1" i="1" dirty="0"/>
              <a:t> SalePrice vs YrSold: </a:t>
            </a:r>
            <a:r>
              <a:rPr lang="en-US" dirty="0"/>
              <a:t>Almost all the buildings sold in the recent years and all of them have same sale price. There is no significance difference.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44" y="-12694"/>
            <a:ext cx="1900222" cy="699809"/>
          </a:xfrm>
        </p:spPr>
        <p:txBody>
          <a:bodyPr>
            <a:normAutofit/>
          </a:bodyPr>
          <a:lstStyle/>
          <a:p>
            <a:r>
              <a:rPr lang="en-US" sz="3600" b="1" i="1" u="sng" dirty="0">
                <a:solidFill>
                  <a:srgbClr val="FF0000"/>
                </a:solidFill>
              </a:rPr>
              <a:t>Agenda</a:t>
            </a:r>
          </a:p>
        </p:txBody>
      </p:sp>
      <p:sp>
        <p:nvSpPr>
          <p:cNvPr id="3" name="Content Placeholder 2"/>
          <p:cNvSpPr>
            <a:spLocks noGrp="1"/>
          </p:cNvSpPr>
          <p:nvPr>
            <p:ph idx="1"/>
          </p:nvPr>
        </p:nvSpPr>
        <p:spPr>
          <a:xfrm>
            <a:off x="142844" y="857236"/>
            <a:ext cx="8858312" cy="4714908"/>
          </a:xfrm>
        </p:spPr>
        <p:txBody>
          <a:bodyPr>
            <a:normAutofit lnSpcReduction="10000"/>
          </a:bodyPr>
          <a:lstStyle/>
          <a:p>
            <a:pPr>
              <a:buFont typeface="Wingdings" pitchFamily="2" charset="2"/>
              <a:buChar char="q"/>
            </a:pPr>
            <a:r>
              <a:rPr lang="en-US" sz="1800" dirty="0"/>
              <a:t> Introduction</a:t>
            </a:r>
          </a:p>
          <a:p>
            <a:pPr>
              <a:buFont typeface="Wingdings" pitchFamily="2" charset="2"/>
              <a:buChar char="q"/>
            </a:pPr>
            <a:r>
              <a:rPr lang="en-US" sz="1800" dirty="0"/>
              <a:t> Problem Statement</a:t>
            </a:r>
          </a:p>
          <a:p>
            <a:pPr>
              <a:buFont typeface="Wingdings" pitchFamily="2" charset="2"/>
              <a:buChar char="q"/>
            </a:pPr>
            <a:r>
              <a:rPr lang="en-US" sz="1800" dirty="0"/>
              <a:t> Problem Understanding</a:t>
            </a:r>
          </a:p>
          <a:p>
            <a:pPr>
              <a:buFont typeface="Wingdings" pitchFamily="2" charset="2"/>
              <a:buChar char="q"/>
            </a:pPr>
            <a:r>
              <a:rPr lang="en-US" sz="1800" dirty="0"/>
              <a:t> What is Housing Price Prediction?</a:t>
            </a:r>
          </a:p>
          <a:p>
            <a:pPr>
              <a:buFont typeface="Wingdings" pitchFamily="2" charset="2"/>
              <a:buChar char="q"/>
            </a:pPr>
            <a:r>
              <a:rPr lang="en-US" sz="1800" dirty="0"/>
              <a:t> Importance of Housing Price Prediction</a:t>
            </a:r>
          </a:p>
          <a:p>
            <a:pPr>
              <a:buFont typeface="Wingdings" pitchFamily="2" charset="2"/>
              <a:buChar char="q"/>
            </a:pPr>
            <a:r>
              <a:rPr lang="en-US" sz="1800" dirty="0"/>
              <a:t> Benefits of Housing Price Prediction </a:t>
            </a:r>
          </a:p>
          <a:p>
            <a:pPr>
              <a:buFont typeface="Wingdings" pitchFamily="2" charset="2"/>
              <a:buChar char="q"/>
            </a:pPr>
            <a:r>
              <a:rPr lang="en-US" sz="1800" dirty="0"/>
              <a:t> Data Analysis &amp; Modeling Flowchart</a:t>
            </a:r>
          </a:p>
          <a:p>
            <a:pPr>
              <a:buFont typeface="Wingdings" pitchFamily="2" charset="2"/>
              <a:buChar char="q"/>
            </a:pPr>
            <a:r>
              <a:rPr lang="en-US" sz="1800" dirty="0"/>
              <a:t> Exploratory Data Analysis</a:t>
            </a:r>
          </a:p>
          <a:p>
            <a:pPr>
              <a:buFont typeface="Wingdings" pitchFamily="2" charset="2"/>
              <a:buChar char="q"/>
            </a:pPr>
            <a:r>
              <a:rPr lang="en-US" sz="1800" dirty="0"/>
              <a:t> Visualizations</a:t>
            </a:r>
          </a:p>
          <a:p>
            <a:pPr>
              <a:buFont typeface="Wingdings" pitchFamily="2" charset="2"/>
              <a:buChar char="q"/>
            </a:pPr>
            <a:r>
              <a:rPr lang="en-US" sz="1800" dirty="0"/>
              <a:t> Data Analysis Steps Done</a:t>
            </a:r>
          </a:p>
          <a:p>
            <a:pPr>
              <a:buFont typeface="Wingdings" pitchFamily="2" charset="2"/>
              <a:buChar char="q"/>
            </a:pPr>
            <a:r>
              <a:rPr lang="en-US" sz="1800" dirty="0"/>
              <a:t> Assumptions</a:t>
            </a:r>
          </a:p>
          <a:p>
            <a:pPr>
              <a:buFont typeface="Wingdings" pitchFamily="2" charset="2"/>
              <a:buChar char="q"/>
            </a:pPr>
            <a:r>
              <a:rPr lang="en-US" sz="1800" dirty="0"/>
              <a:t> Model Building </a:t>
            </a:r>
          </a:p>
          <a:p>
            <a:pPr>
              <a:buFont typeface="Wingdings" pitchFamily="2" charset="2"/>
              <a:buChar char="q"/>
            </a:pPr>
            <a:r>
              <a:rPr lang="en-US" sz="1800" dirty="0"/>
              <a:t> Hyper Parameter Tuning</a:t>
            </a:r>
          </a:p>
          <a:p>
            <a:pPr>
              <a:buFont typeface="Wingdings" pitchFamily="2" charset="2"/>
              <a:buChar char="q"/>
            </a:pPr>
            <a:r>
              <a:rPr lang="en-US" sz="1800" dirty="0"/>
              <a:t> Saving the model and prediction results</a:t>
            </a:r>
          </a:p>
          <a:p>
            <a:pPr>
              <a:buFont typeface="Wingdings" pitchFamily="2" charset="2"/>
              <a:buChar char="q"/>
            </a:pPr>
            <a:r>
              <a:rPr lang="en-US" sz="1800" dirty="0"/>
              <a:t> 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u="sng" dirty="0">
                <a:solidFill>
                  <a:schemeClr val="accent6">
                    <a:lumMod val="75000"/>
                  </a:schemeClr>
                </a:solidFill>
              </a:rPr>
              <a:t>Visualizing Discrete Variables vs Sale Price</a:t>
            </a:r>
          </a:p>
        </p:txBody>
      </p:sp>
      <p:pic>
        <p:nvPicPr>
          <p:cNvPr id="5122" name="Picture 2"/>
          <p:cNvPicPr>
            <a:picLocks noGrp="1" noChangeAspect="1" noChangeArrowheads="1"/>
          </p:cNvPicPr>
          <p:nvPr>
            <p:ph idx="1"/>
          </p:nvPr>
        </p:nvPicPr>
        <p:blipFill>
          <a:blip r:embed="rId2"/>
          <a:srcRect l="24609" t="19355" r="20075" b="9677"/>
          <a:stretch>
            <a:fillRect/>
          </a:stretch>
        </p:blipFill>
        <p:spPr bwMode="auto">
          <a:xfrm>
            <a:off x="357158" y="1285864"/>
            <a:ext cx="8429684" cy="4143404"/>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714360"/>
            <a:ext cx="8715436" cy="4278094"/>
          </a:xfrm>
          <a:prstGeom prst="rect">
            <a:avLst/>
          </a:prstGeom>
        </p:spPr>
        <p:txBody>
          <a:bodyPr wrap="square">
            <a:spAutoFit/>
          </a:bodyPr>
          <a:lstStyle/>
          <a:p>
            <a:r>
              <a:rPr lang="en-US" sz="2800" b="1" i="1" u="sng" dirty="0"/>
              <a:t>Observations:</a:t>
            </a:r>
          </a:p>
          <a:p>
            <a:endParaRPr lang="en-US" sz="2800" b="1" i="1" u="sng" dirty="0"/>
          </a:p>
          <a:p>
            <a:endParaRPr lang="en-US" dirty="0"/>
          </a:p>
          <a:p>
            <a:pPr>
              <a:buFont typeface="Wingdings" pitchFamily="2" charset="2"/>
              <a:buChar char="ü"/>
            </a:pPr>
            <a:r>
              <a:rPr lang="en-US" b="1" i="1" dirty="0"/>
              <a:t> SalePrice vs MSSubClass: </a:t>
            </a:r>
            <a:r>
              <a:rPr lang="en-US" dirty="0"/>
              <a:t>The sale price is high for the MSSubClass 60,120 and 20.</a:t>
            </a:r>
          </a:p>
          <a:p>
            <a:endParaRPr lang="en-US" dirty="0"/>
          </a:p>
          <a:p>
            <a:pPr>
              <a:buFont typeface="Wingdings" pitchFamily="2" charset="2"/>
              <a:buChar char="ü"/>
            </a:pPr>
            <a:r>
              <a:rPr lang="en-US" b="1" i="1" dirty="0"/>
              <a:t> SalePrice vs BedroomAbvGr: </a:t>
            </a:r>
            <a:r>
              <a:rPr lang="en-US" dirty="0"/>
              <a:t>Many houses are having 0 and 4 bedrooms have high sales price also houses having 8 bedrooms also have high sales price. Other bedroom grades have average sale price.</a:t>
            </a:r>
          </a:p>
          <a:p>
            <a:endParaRPr lang="en-US" dirty="0"/>
          </a:p>
          <a:p>
            <a:pPr>
              <a:buFont typeface="Wingdings" pitchFamily="2" charset="2"/>
              <a:buChar char="ü"/>
            </a:pPr>
            <a:r>
              <a:rPr lang="en-US" b="1" i="1" dirty="0"/>
              <a:t> SalePrice vs KitchenAbvGr: </a:t>
            </a:r>
            <a:r>
              <a:rPr lang="en-US" dirty="0"/>
              <a:t>Most of the houses have single kitchen and few houses have 2 kitchens. The sale price is also high in case of the houses having single kitchen.</a:t>
            </a:r>
          </a:p>
          <a:p>
            <a:endParaRPr lang="en-US" dirty="0"/>
          </a:p>
          <a:p>
            <a:pPr>
              <a:buFont typeface="Wingdings" pitchFamily="2" charset="2"/>
              <a:buChar char="ü"/>
            </a:pPr>
            <a:r>
              <a:rPr lang="en-US" b="1" i="1" dirty="0"/>
              <a:t> SalePrice vs TotRmsAbvGrd: </a:t>
            </a:r>
            <a:r>
              <a:rPr lang="en-US" dirty="0"/>
              <a:t>We can observe some linear relation between Total rooms above grade and Sale Prices as the number of rooms increases the sale price also increases.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485495"/>
          </a:xfrm>
        </p:spPr>
        <p:txBody>
          <a:bodyPr>
            <a:normAutofit fontScale="90000"/>
          </a:bodyPr>
          <a:lstStyle/>
          <a:p>
            <a:r>
              <a:rPr lang="en-US" sz="3600" b="1" i="1" u="sng" dirty="0">
                <a:solidFill>
                  <a:schemeClr val="accent6">
                    <a:lumMod val="75000"/>
                  </a:schemeClr>
                </a:solidFill>
              </a:rPr>
              <a:t>Visualizing Discrete Variables vs Sale Price</a:t>
            </a:r>
          </a:p>
        </p:txBody>
      </p:sp>
      <p:pic>
        <p:nvPicPr>
          <p:cNvPr id="6146" name="Picture 2"/>
          <p:cNvPicPr>
            <a:picLocks noGrp="1" noChangeAspect="1" noChangeArrowheads="1"/>
          </p:cNvPicPr>
          <p:nvPr>
            <p:ph idx="1"/>
          </p:nvPr>
        </p:nvPicPr>
        <p:blipFill>
          <a:blip r:embed="rId2"/>
          <a:srcRect l="24120" t="19047" r="19657" b="9524"/>
          <a:stretch>
            <a:fillRect/>
          </a:stretch>
        </p:blipFill>
        <p:spPr bwMode="auto">
          <a:xfrm>
            <a:off x="357158" y="1214426"/>
            <a:ext cx="8429684" cy="4214842"/>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428608"/>
            <a:ext cx="8643998" cy="4678204"/>
          </a:xfrm>
          <a:prstGeom prst="rect">
            <a:avLst/>
          </a:prstGeom>
        </p:spPr>
        <p:txBody>
          <a:bodyPr wrap="square">
            <a:spAutoFit/>
          </a:bodyPr>
          <a:lstStyle/>
          <a:p>
            <a:r>
              <a:rPr lang="en-US" sz="2800" b="1" i="1" u="sng" dirty="0"/>
              <a:t>Observations:</a:t>
            </a:r>
          </a:p>
          <a:p>
            <a:endParaRPr lang="en-US" dirty="0"/>
          </a:p>
          <a:p>
            <a:pPr>
              <a:buFont typeface="Wingdings" pitchFamily="2" charset="2"/>
              <a:buChar char="ü"/>
            </a:pPr>
            <a:r>
              <a:rPr lang="en-US" b="1" i="1" dirty="0"/>
              <a:t> SalesPrice vs BsmtFullBath: </a:t>
            </a:r>
            <a:r>
              <a:rPr lang="en-US" dirty="0"/>
              <a:t>Most of the houses have basement full bathrooms as 0 and 1 which means some of the houses have single basement bathrooms and some of the houses have no basement bathrooms. And sales price is also high in these cases.</a:t>
            </a:r>
          </a:p>
          <a:p>
            <a:endParaRPr lang="en-US" dirty="0"/>
          </a:p>
          <a:p>
            <a:pPr>
              <a:buFont typeface="Wingdings" pitchFamily="2" charset="2"/>
              <a:buChar char="ü"/>
            </a:pPr>
            <a:r>
              <a:rPr lang="en-US" b="1" i="1" dirty="0"/>
              <a:t> SalesPrice vs BsmtHalfBath: </a:t>
            </a:r>
            <a:r>
              <a:rPr lang="en-US" dirty="0"/>
              <a:t>The houses do not have any single basement bathrooms and those houses have average sale price.</a:t>
            </a:r>
          </a:p>
          <a:p>
            <a:endParaRPr lang="en-US" dirty="0"/>
          </a:p>
          <a:p>
            <a:pPr>
              <a:buFont typeface="Wingdings" pitchFamily="2" charset="2"/>
              <a:buChar char="ü"/>
            </a:pPr>
            <a:r>
              <a:rPr lang="en-US" b="1" i="1" dirty="0"/>
              <a:t> SalesPrice vs FullBath: </a:t>
            </a:r>
            <a:r>
              <a:rPr lang="en-US" dirty="0"/>
              <a:t>There is positive linear relation between the sale price and full bathrooms above grade. Large number of houses have 1-2 full bathrooms. As the full bathrooms grades increases, sale price is also increasing slightly.</a:t>
            </a:r>
          </a:p>
          <a:p>
            <a:endParaRPr lang="en-US" dirty="0"/>
          </a:p>
          <a:p>
            <a:pPr>
              <a:buFont typeface="Wingdings" pitchFamily="2" charset="2"/>
              <a:buChar char="ü"/>
            </a:pPr>
            <a:r>
              <a:rPr lang="en-US" b="1" i="1" dirty="0"/>
              <a:t> SalesPrice vs HalfBath: </a:t>
            </a:r>
            <a:r>
              <a:rPr lang="en-US" dirty="0"/>
              <a:t>Some of the houses have no half bathrooms and also some of the houses have single half bathroom and very few houses have 2 half bathrooms. The houses with 0-1 half bathrooms have average sale price.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u="sng" dirty="0">
                <a:solidFill>
                  <a:srgbClr val="FF0000"/>
                </a:solidFill>
              </a:rPr>
              <a:t>Visualizing Discrete Variables vs Sale Price</a:t>
            </a:r>
          </a:p>
        </p:txBody>
      </p:sp>
      <p:pic>
        <p:nvPicPr>
          <p:cNvPr id="7170" name="Picture 2"/>
          <p:cNvPicPr>
            <a:picLocks noGrp="1" noChangeAspect="1" noChangeArrowheads="1"/>
          </p:cNvPicPr>
          <p:nvPr>
            <p:ph idx="1"/>
          </p:nvPr>
        </p:nvPicPr>
        <p:blipFill>
          <a:blip r:embed="rId2"/>
          <a:srcRect l="24654" t="22951" r="20045" b="6557"/>
          <a:stretch>
            <a:fillRect/>
          </a:stretch>
        </p:blipFill>
        <p:spPr bwMode="auto">
          <a:xfrm>
            <a:off x="428596" y="1142988"/>
            <a:ext cx="8072494" cy="428628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00046"/>
            <a:ext cx="2614602" cy="842685"/>
          </a:xfrm>
        </p:spPr>
        <p:txBody>
          <a:bodyPr>
            <a:normAutofit/>
          </a:bodyPr>
          <a:lstStyle/>
          <a:p>
            <a:r>
              <a:rPr lang="en-US" sz="2800" b="1" i="1" u="sng" dirty="0"/>
              <a:t>Observations:</a:t>
            </a:r>
          </a:p>
        </p:txBody>
      </p:sp>
      <p:sp>
        <p:nvSpPr>
          <p:cNvPr id="3" name="Content Placeholder 2"/>
          <p:cNvSpPr>
            <a:spLocks noGrp="1"/>
          </p:cNvSpPr>
          <p:nvPr>
            <p:ph idx="1"/>
          </p:nvPr>
        </p:nvSpPr>
        <p:spPr>
          <a:xfrm>
            <a:off x="428596" y="1500178"/>
            <a:ext cx="8229600" cy="3771636"/>
          </a:xfrm>
        </p:spPr>
        <p:txBody>
          <a:bodyPr>
            <a:normAutofit/>
          </a:bodyPr>
          <a:lstStyle/>
          <a:p>
            <a:pPr>
              <a:buFont typeface="Wingdings" pitchFamily="2" charset="2"/>
              <a:buChar char="ü"/>
            </a:pPr>
            <a:r>
              <a:rPr lang="en-US" sz="1800" b="1" i="1" dirty="0"/>
              <a:t>SalePrice vs Fireplaces:</a:t>
            </a:r>
            <a:r>
              <a:rPr lang="en-US" sz="1800" b="1" i="1" u="sng" dirty="0"/>
              <a:t> </a:t>
            </a:r>
            <a:r>
              <a:rPr lang="en-US" sz="1800" dirty="0"/>
              <a:t>  Some houses have no fire places and some houses have 1-2 fire places . The sales price is high for houses having single fireplaces. </a:t>
            </a:r>
          </a:p>
          <a:p>
            <a:pPr>
              <a:buFont typeface="Wingdings" pitchFamily="2" charset="2"/>
              <a:buChar char="ü"/>
            </a:pPr>
            <a:endParaRPr lang="en-US" sz="1800" b="1" i="1" u="sng" dirty="0"/>
          </a:p>
          <a:p>
            <a:pPr>
              <a:buFont typeface="Wingdings" pitchFamily="2" charset="2"/>
              <a:buChar char="ü"/>
            </a:pPr>
            <a:r>
              <a:rPr lang="en-US" sz="1800" b="1" i="1" dirty="0"/>
              <a:t>SalePrice vs GarageCars:</a:t>
            </a:r>
            <a:r>
              <a:rPr lang="en-US" sz="1800" dirty="0"/>
              <a:t>  There is positive linear relation between target and feature. As size of garage in car capacity increases, sales price also increases.</a:t>
            </a:r>
            <a:endParaRPr lang="en-US" sz="1800" b="1" i="1" dirty="0"/>
          </a:p>
          <a:p>
            <a:pPr>
              <a:buNone/>
            </a:pPr>
            <a:endParaRPr lang="en-US" sz="1800" b="1" i="1" u="sng" dirty="0"/>
          </a:p>
          <a:p>
            <a:pPr>
              <a:buFont typeface="Wingdings" pitchFamily="2" charset="2"/>
              <a:buChar char="ü"/>
            </a:pPr>
            <a:r>
              <a:rPr lang="en-US" sz="1800" b="1" i="1" dirty="0"/>
              <a:t>SalePrice vs MoSold:</a:t>
            </a:r>
            <a:r>
              <a:rPr lang="en-US" sz="1800" dirty="0"/>
              <a:t>    Monthly sold have no significance impact on sale price.</a:t>
            </a:r>
            <a:endParaRPr lang="en-US" sz="1800" b="1" i="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485495"/>
          </a:xfrm>
        </p:spPr>
        <p:txBody>
          <a:bodyPr>
            <a:normAutofit fontScale="90000"/>
          </a:bodyPr>
          <a:lstStyle/>
          <a:p>
            <a:r>
              <a:rPr lang="en-US" sz="3600" b="1" i="1" u="sng" dirty="0">
                <a:solidFill>
                  <a:srgbClr val="FF0000"/>
                </a:solidFill>
              </a:rPr>
              <a:t>Visualizing Nominal Variables vs Sale Price</a:t>
            </a:r>
          </a:p>
        </p:txBody>
      </p:sp>
      <p:pic>
        <p:nvPicPr>
          <p:cNvPr id="8194" name="Picture 2"/>
          <p:cNvPicPr>
            <a:picLocks noGrp="1" noChangeAspect="1" noChangeArrowheads="1"/>
          </p:cNvPicPr>
          <p:nvPr>
            <p:ph idx="1"/>
          </p:nvPr>
        </p:nvPicPr>
        <p:blipFill>
          <a:blip r:embed="rId2"/>
          <a:srcRect l="24444" t="23358" r="20185" b="13752"/>
          <a:stretch>
            <a:fillRect/>
          </a:stretch>
        </p:blipFill>
        <p:spPr bwMode="auto">
          <a:xfrm>
            <a:off x="357158" y="714360"/>
            <a:ext cx="8215370" cy="2786082"/>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l="24744" t="41211" r="20351" b="25586"/>
          <a:stretch>
            <a:fillRect/>
          </a:stretch>
        </p:blipFill>
        <p:spPr bwMode="auto">
          <a:xfrm>
            <a:off x="357158" y="3571880"/>
            <a:ext cx="8215370" cy="214312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4294"/>
            <a:ext cx="9144000" cy="5201424"/>
          </a:xfrm>
          <a:prstGeom prst="rect">
            <a:avLst/>
          </a:prstGeom>
        </p:spPr>
        <p:txBody>
          <a:bodyPr wrap="square">
            <a:spAutoFit/>
          </a:bodyPr>
          <a:lstStyle/>
          <a:p>
            <a:r>
              <a:rPr lang="en-US" sz="2800" b="1" i="1" u="sng" dirty="0"/>
              <a:t>Observation:</a:t>
            </a:r>
          </a:p>
          <a:p>
            <a:endParaRPr lang="en-US" sz="1600" dirty="0"/>
          </a:p>
          <a:p>
            <a:pPr>
              <a:buFont typeface="Wingdings" pitchFamily="2" charset="2"/>
              <a:buChar char="ü"/>
            </a:pPr>
            <a:r>
              <a:rPr lang="en-US" sz="1600" b="1" i="1" dirty="0"/>
              <a:t> SalePrice Vs MSZoning: </a:t>
            </a:r>
            <a:r>
              <a:rPr lang="en-US" sz="1600" dirty="0"/>
              <a:t>Most of the houses are belongs to Floating Village Residential followed by Residential Low Density. The houses from this zone are have high saleprice compared to other zones.</a:t>
            </a:r>
          </a:p>
          <a:p>
            <a:pPr>
              <a:buFont typeface="Wingdings" pitchFamily="2" charset="2"/>
              <a:buChar char="ü"/>
            </a:pPr>
            <a:r>
              <a:rPr lang="en-US" sz="1600" b="1" i="1" dirty="0"/>
              <a:t> SalePrice vs Street: </a:t>
            </a:r>
            <a:r>
              <a:rPr lang="en-US" sz="1600" dirty="0"/>
              <a:t>By observing the bar plot, it is obvious that the property of house with Paved type of road have high SalePrice and the houses in gravel roads have very less sale price.</a:t>
            </a:r>
          </a:p>
          <a:p>
            <a:pPr>
              <a:buFont typeface="Wingdings" pitchFamily="2" charset="2"/>
              <a:buChar char="ü"/>
            </a:pPr>
            <a:r>
              <a:rPr lang="en-US" sz="1600" b="1" i="1" dirty="0"/>
              <a:t> SalePrice vs LotShape: </a:t>
            </a:r>
            <a:r>
              <a:rPr lang="en-US" sz="1600" dirty="0"/>
              <a:t>Most of the houses having moderately irregular and irregular shape of property have high sale price and houses with regular type of property have less sale price compared to others.</a:t>
            </a:r>
          </a:p>
          <a:p>
            <a:pPr>
              <a:buFont typeface="Wingdings" pitchFamily="2" charset="2"/>
              <a:buChar char="ü"/>
            </a:pPr>
            <a:r>
              <a:rPr lang="en-US" sz="1600" b="1" i="1" dirty="0"/>
              <a:t> SalePrice vs LandContour: </a:t>
            </a:r>
            <a:r>
              <a:rPr lang="en-US" sz="1600" dirty="0"/>
              <a:t>The houses having the hillside and depression property flatness have high sale price compared to others.</a:t>
            </a:r>
          </a:p>
          <a:p>
            <a:pPr>
              <a:buFont typeface="Wingdings" pitchFamily="2" charset="2"/>
              <a:buChar char="ü"/>
            </a:pPr>
            <a:r>
              <a:rPr lang="en-US" sz="1600" b="1" i="1" dirty="0"/>
              <a:t> SalePrice vs LotConfig: </a:t>
            </a:r>
            <a:r>
              <a:rPr lang="en-US" sz="1600" dirty="0"/>
              <a:t>Most of the houses having moderately irregular and irregular shape of property have high sale price and houses with regular type of property have less sale price compared to others.</a:t>
            </a:r>
          </a:p>
          <a:p>
            <a:pPr>
              <a:buFont typeface="Wingdings" pitchFamily="2" charset="2"/>
              <a:buChar char="ü"/>
            </a:pPr>
            <a:r>
              <a:rPr lang="en-US" sz="1600" b="1" i="1" dirty="0"/>
              <a:t> SalePrice vs LandSlope: </a:t>
            </a:r>
            <a:r>
              <a:rPr lang="en-US" sz="1600" dirty="0"/>
              <a:t>There is no significance difference between the slope of the property. As we can observe the houses having Gentle slope, Moderate Slope and Severe Slope have same sale price.</a:t>
            </a:r>
          </a:p>
          <a:p>
            <a:pPr>
              <a:buFont typeface="Wingdings" pitchFamily="2" charset="2"/>
              <a:buChar char="ü"/>
            </a:pPr>
            <a:r>
              <a:rPr lang="en-US" sz="1600" b="1" i="1" dirty="0"/>
              <a:t> SalePrice vs Neighborhood: </a:t>
            </a:r>
            <a:r>
              <a:rPr lang="en-US" sz="1600" dirty="0"/>
              <a:t>The houses which are located near Northridge have high sale price compared to others.</a:t>
            </a:r>
          </a:p>
          <a:p>
            <a:pPr>
              <a:buFont typeface="Wingdings" pitchFamily="2" charset="2"/>
              <a:buChar char="ü"/>
            </a:pPr>
            <a:r>
              <a:rPr lang="en-US" sz="1600" b="1" i="1" dirty="0"/>
              <a:t> SalePrice vs Condition1: </a:t>
            </a:r>
            <a:r>
              <a:rPr lang="en-US" sz="1600" dirty="0"/>
              <a:t>The houses having the conditions adjacent to positive off-site feature and houses within 200 of North-South Railroad have high sale price compared to others.</a:t>
            </a:r>
          </a:p>
          <a:p>
            <a:pPr>
              <a:buFont typeface="Wingdings" pitchFamily="2" charset="2"/>
              <a:buChar char="ü"/>
            </a:pPr>
            <a:r>
              <a:rPr lang="en-US" sz="1600" b="1" i="1" dirty="0"/>
              <a:t> SalePrice vs Condition2: </a:t>
            </a:r>
            <a:r>
              <a:rPr lang="en-US" sz="1600" dirty="0"/>
              <a:t>The houses having the conditions near positive off-site feature park, greenbelt, etc and adjacent to positive off-site feature have high sale price.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u="sng" dirty="0">
                <a:solidFill>
                  <a:srgbClr val="FF0000"/>
                </a:solidFill>
              </a:rPr>
              <a:t>Visualizing Nominal Variables vs Sale Price</a:t>
            </a:r>
          </a:p>
        </p:txBody>
      </p:sp>
      <p:pic>
        <p:nvPicPr>
          <p:cNvPr id="9218" name="Picture 2"/>
          <p:cNvPicPr>
            <a:picLocks noGrp="1" noChangeAspect="1" noChangeArrowheads="1"/>
          </p:cNvPicPr>
          <p:nvPr>
            <p:ph idx="1"/>
          </p:nvPr>
        </p:nvPicPr>
        <p:blipFill>
          <a:blip r:embed="rId2"/>
          <a:srcRect l="24444" t="27146" r="20185" b="8459"/>
          <a:stretch>
            <a:fillRect/>
          </a:stretch>
        </p:blipFill>
        <p:spPr bwMode="auto">
          <a:xfrm>
            <a:off x="285720" y="1285864"/>
            <a:ext cx="8286808" cy="4143404"/>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285732"/>
            <a:ext cx="8572560" cy="5232202"/>
          </a:xfrm>
          <a:prstGeom prst="rect">
            <a:avLst/>
          </a:prstGeom>
        </p:spPr>
        <p:txBody>
          <a:bodyPr wrap="square">
            <a:spAutoFit/>
          </a:bodyPr>
          <a:lstStyle/>
          <a:p>
            <a:r>
              <a:rPr lang="en-US" sz="2800" b="1" i="1" u="sng" dirty="0"/>
              <a:t>Observation :</a:t>
            </a:r>
          </a:p>
          <a:p>
            <a:endParaRPr lang="en-US" dirty="0"/>
          </a:p>
          <a:p>
            <a:pPr>
              <a:buFont typeface="Wingdings" pitchFamily="2" charset="2"/>
              <a:buChar char="ü"/>
            </a:pPr>
            <a:r>
              <a:rPr lang="en-US" b="1" i="1" dirty="0"/>
              <a:t> SalePrice vs BldgType: </a:t>
            </a:r>
            <a:r>
              <a:rPr lang="en-US" dirty="0"/>
              <a:t>Most of the houses are Single-family Detached and Townhouse End Unit and they have higher sale price compared to other categories.</a:t>
            </a:r>
          </a:p>
          <a:p>
            <a:endParaRPr lang="en-US" dirty="0"/>
          </a:p>
          <a:p>
            <a:pPr>
              <a:buFont typeface="Wingdings" pitchFamily="2" charset="2"/>
              <a:buChar char="ü"/>
            </a:pPr>
            <a:r>
              <a:rPr lang="en-US" b="1" i="1" dirty="0"/>
              <a:t> SalePrice vs HouseStyle: </a:t>
            </a:r>
            <a:r>
              <a:rPr lang="en-US" dirty="0"/>
              <a:t>Houses which are having style of dwelling 2nd level finished and Two story have high sale price compared to other types.</a:t>
            </a:r>
          </a:p>
          <a:p>
            <a:endParaRPr lang="en-US" dirty="0"/>
          </a:p>
          <a:p>
            <a:pPr>
              <a:buFont typeface="Wingdings" pitchFamily="2" charset="2"/>
              <a:buChar char="ü"/>
            </a:pPr>
            <a:r>
              <a:rPr lang="en-US" b="1" i="1" dirty="0"/>
              <a:t> SalePrice vs RoofStyle: </a:t>
            </a:r>
            <a:r>
              <a:rPr lang="en-US" dirty="0"/>
              <a:t>The houses having the roof style Flat, Hip and Shed have high sale price and the houses having gabrei roof style have less sale price.</a:t>
            </a:r>
          </a:p>
          <a:p>
            <a:endParaRPr lang="en-US" dirty="0"/>
          </a:p>
          <a:p>
            <a:pPr>
              <a:buFont typeface="Wingdings" pitchFamily="2" charset="2"/>
              <a:buChar char="ü"/>
            </a:pPr>
            <a:r>
              <a:rPr lang="en-US" b="1" i="1" dirty="0"/>
              <a:t> SalePrice vs RoofMatl: </a:t>
            </a:r>
            <a:r>
              <a:rPr lang="en-US" dirty="0"/>
              <a:t>Houses with Wood Shingles root materials have high sale prices.</a:t>
            </a:r>
          </a:p>
          <a:p>
            <a:endParaRPr lang="en-US" dirty="0"/>
          </a:p>
          <a:p>
            <a:pPr>
              <a:buFont typeface="Wingdings" pitchFamily="2" charset="2"/>
              <a:buChar char="ü"/>
            </a:pPr>
            <a:r>
              <a:rPr lang="en-US" b="1" i="1" dirty="0"/>
              <a:t> SalePrice vs Exterior1st: </a:t>
            </a:r>
            <a:r>
              <a:rPr lang="en-US" dirty="0"/>
              <a:t>Houses having imitation Stucco, Stone and Cement Board as 1st exterior cover have high sale price.</a:t>
            </a:r>
          </a:p>
          <a:p>
            <a:endParaRPr lang="en-US" dirty="0"/>
          </a:p>
          <a:p>
            <a:pPr>
              <a:buFont typeface="Wingdings" pitchFamily="2" charset="2"/>
              <a:buChar char="ü"/>
            </a:pPr>
            <a:r>
              <a:rPr lang="en-US" b="1" i="1" dirty="0"/>
              <a:t> SalePrice vs Exterior2nd: </a:t>
            </a:r>
            <a:r>
              <a:rPr lang="en-US" dirty="0"/>
              <a:t>Houses having imitation Stucco and other as 2nd cover have high sale price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0"/>
            <a:ext cx="8229600" cy="952500"/>
          </a:xfrm>
        </p:spPr>
        <p:txBody>
          <a:bodyPr>
            <a:normAutofit/>
          </a:bodyPr>
          <a:lstStyle/>
          <a:p>
            <a:r>
              <a:rPr lang="en-US" sz="3600" b="1" i="1" u="sng" dirty="0">
                <a:solidFill>
                  <a:srgbClr val="FF0000"/>
                </a:solidFill>
              </a:rPr>
              <a:t>INTRODUCTION</a:t>
            </a:r>
          </a:p>
        </p:txBody>
      </p:sp>
      <p:sp>
        <p:nvSpPr>
          <p:cNvPr id="3" name="Content Placeholder 2"/>
          <p:cNvSpPr>
            <a:spLocks noGrp="1"/>
          </p:cNvSpPr>
          <p:nvPr>
            <p:ph idx="1"/>
          </p:nvPr>
        </p:nvSpPr>
        <p:spPr>
          <a:xfrm>
            <a:off x="142844" y="1285864"/>
            <a:ext cx="8858312" cy="3500462"/>
          </a:xfrm>
        </p:spPr>
        <p:txBody>
          <a:bodyPr>
            <a:normAutofit/>
          </a:bodyPr>
          <a:lstStyle/>
          <a:p>
            <a:pPr>
              <a:buFont typeface="Wingdings" pitchFamily="2" charset="2"/>
              <a:buChar char="Ø"/>
            </a:pPr>
            <a:r>
              <a:rPr lang="en-US" sz="1800" dirty="0"/>
              <a:t> Thousands of houses are sold every day. There are some questions every buyer asks himself like: What is the actual price that this house deserves?  Am I paying a fair price? Also is it the location? Is it the overall quality of the house? Is it the size? Could it be sold at a good price in future? All these questions come in to our mind when we decide to purchase a house.</a:t>
            </a:r>
          </a:p>
          <a:p>
            <a:pPr>
              <a:buFont typeface="Wingdings" pitchFamily="2" charset="2"/>
              <a:buChar char="Ø"/>
            </a:pPr>
            <a:endParaRPr lang="en-US" sz="1800" dirty="0"/>
          </a:p>
          <a:p>
            <a:pPr>
              <a:buFont typeface="Wingdings" pitchFamily="2" charset="2"/>
              <a:buChar char="Ø"/>
            </a:pPr>
            <a:r>
              <a:rPr lang="en-US" sz="1800" dirty="0"/>
              <a:t>In this study, a machine learning model is proposed to predict a house price based on data related to the house  ( its size, the year it was built in, etc.) . During the development and evaluation of our model, we will show  the code used for each step followed by its output. This  will facilitate the reproducibility of our work.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485495"/>
          </a:xfrm>
        </p:spPr>
        <p:txBody>
          <a:bodyPr>
            <a:normAutofit fontScale="90000"/>
          </a:bodyPr>
          <a:lstStyle/>
          <a:p>
            <a:r>
              <a:rPr lang="en-US" sz="3600" b="1" i="1" u="sng" dirty="0">
                <a:solidFill>
                  <a:srgbClr val="FF0000"/>
                </a:solidFill>
              </a:rPr>
              <a:t>Visualizing Nominal Variables vs Sale Price</a:t>
            </a:r>
          </a:p>
        </p:txBody>
      </p:sp>
      <p:pic>
        <p:nvPicPr>
          <p:cNvPr id="10242" name="Picture 2"/>
          <p:cNvPicPr>
            <a:picLocks noGrp="1" noChangeAspect="1" noChangeArrowheads="1"/>
          </p:cNvPicPr>
          <p:nvPr>
            <p:ph idx="1"/>
          </p:nvPr>
        </p:nvPicPr>
        <p:blipFill>
          <a:blip r:embed="rId2"/>
          <a:srcRect l="24444" t="27146" r="20185" b="8459"/>
          <a:stretch>
            <a:fillRect/>
          </a:stretch>
        </p:blipFill>
        <p:spPr bwMode="auto">
          <a:xfrm>
            <a:off x="357158" y="1000112"/>
            <a:ext cx="8286808" cy="2643206"/>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l="25293" t="40235" r="20351" b="28515"/>
          <a:stretch>
            <a:fillRect/>
          </a:stretch>
        </p:blipFill>
        <p:spPr bwMode="auto">
          <a:xfrm>
            <a:off x="571472" y="3571880"/>
            <a:ext cx="8072494" cy="214312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56"/>
            <a:ext cx="8858312" cy="5509200"/>
          </a:xfrm>
          <a:prstGeom prst="rect">
            <a:avLst/>
          </a:prstGeom>
        </p:spPr>
        <p:txBody>
          <a:bodyPr wrap="square">
            <a:spAutoFit/>
          </a:bodyPr>
          <a:lstStyle/>
          <a:p>
            <a:r>
              <a:rPr lang="en-US" sz="2800" b="1" i="1" u="sng" dirty="0"/>
              <a:t>Observation:</a:t>
            </a:r>
          </a:p>
          <a:p>
            <a:pPr>
              <a:buFont typeface="Wingdings" pitchFamily="2" charset="2"/>
              <a:buChar char="ü"/>
            </a:pPr>
            <a:r>
              <a:rPr lang="en-US" dirty="0"/>
              <a:t> </a:t>
            </a:r>
            <a:r>
              <a:rPr lang="en-US" b="1" i="1" dirty="0"/>
              <a:t>SalePrice vs MasVnrType: </a:t>
            </a:r>
            <a:r>
              <a:rPr lang="en-US" dirty="0"/>
              <a:t>Houses having Stone Masonry veneer type have high sale price than other types.</a:t>
            </a:r>
          </a:p>
          <a:p>
            <a:pPr>
              <a:buFont typeface="Wingdings" pitchFamily="2" charset="2"/>
              <a:buChar char="ü"/>
            </a:pPr>
            <a:r>
              <a:rPr lang="en-US" dirty="0"/>
              <a:t> </a:t>
            </a:r>
            <a:r>
              <a:rPr lang="en-US" b="1" i="1" dirty="0"/>
              <a:t>SalePrice vs Foundation: </a:t>
            </a:r>
            <a:r>
              <a:rPr lang="en-US" dirty="0"/>
              <a:t>Houses having Poured Contrete as foundation type have high sale price compared to other types.</a:t>
            </a:r>
          </a:p>
          <a:p>
            <a:pPr>
              <a:buFont typeface="Wingdings" pitchFamily="2" charset="2"/>
              <a:buChar char="ü"/>
            </a:pPr>
            <a:r>
              <a:rPr lang="en-US" dirty="0"/>
              <a:t> </a:t>
            </a:r>
            <a:r>
              <a:rPr lang="en-US" b="1" i="1" dirty="0"/>
              <a:t>SalePrice vs BsmtExposure: </a:t>
            </a:r>
            <a:r>
              <a:rPr lang="en-US" dirty="0"/>
              <a:t>Houses having good walkout or garden level walls have high sale price compared to others.</a:t>
            </a:r>
          </a:p>
          <a:p>
            <a:pPr>
              <a:buFont typeface="Wingdings" pitchFamily="2" charset="2"/>
              <a:buChar char="ü"/>
            </a:pPr>
            <a:r>
              <a:rPr lang="en-US" b="1" i="1" dirty="0"/>
              <a:t> SalePrice vs BsmtFinType1: </a:t>
            </a:r>
            <a:r>
              <a:rPr lang="en-US" dirty="0"/>
              <a:t>The sale price is high for the houses containing good living quarters basement finished area.</a:t>
            </a:r>
          </a:p>
          <a:p>
            <a:pPr>
              <a:buFont typeface="Wingdings" pitchFamily="2" charset="2"/>
              <a:buChar char="ü"/>
            </a:pPr>
            <a:r>
              <a:rPr lang="en-US" dirty="0"/>
              <a:t> </a:t>
            </a:r>
            <a:r>
              <a:rPr lang="en-US" b="1" i="1" dirty="0"/>
              <a:t>SalePrice vs BsmtFinType2: </a:t>
            </a:r>
            <a:r>
              <a:rPr lang="en-US" dirty="0"/>
              <a:t>The sale price is moderately high for the houses having good living quarters and average living quarters.</a:t>
            </a:r>
          </a:p>
          <a:p>
            <a:pPr>
              <a:buFont typeface="Wingdings" pitchFamily="2" charset="2"/>
              <a:buChar char="ü"/>
            </a:pPr>
            <a:r>
              <a:rPr lang="en-US" dirty="0"/>
              <a:t> </a:t>
            </a:r>
            <a:r>
              <a:rPr lang="en-US" b="1" i="1" dirty="0"/>
              <a:t>SalePrice vs Heating: </a:t>
            </a:r>
            <a:r>
              <a:rPr lang="en-US" dirty="0"/>
              <a:t>The houses having the heating type gas forced warm air furnace and gas hot water or steam heat have high sale price.</a:t>
            </a:r>
          </a:p>
          <a:p>
            <a:pPr>
              <a:buFont typeface="Wingdings" pitchFamily="2" charset="2"/>
              <a:buChar char="ü"/>
            </a:pPr>
            <a:r>
              <a:rPr lang="en-US" dirty="0"/>
              <a:t> </a:t>
            </a:r>
            <a:r>
              <a:rPr lang="en-US" b="1" i="1" dirty="0"/>
              <a:t>SalePrice vs CentralAir: </a:t>
            </a:r>
            <a:r>
              <a:rPr lang="en-US" dirty="0"/>
              <a:t>Most of the houses have central air conditioning so it is obvious that these houses have high sale price.</a:t>
            </a:r>
          </a:p>
          <a:p>
            <a:pPr>
              <a:buFont typeface="Wingdings" pitchFamily="2" charset="2"/>
              <a:buChar char="ü"/>
            </a:pPr>
            <a:r>
              <a:rPr lang="en-US" dirty="0"/>
              <a:t> </a:t>
            </a:r>
            <a:r>
              <a:rPr lang="en-US" b="1" i="1" dirty="0"/>
              <a:t>SalePrice vs Electrical: </a:t>
            </a:r>
            <a:r>
              <a:rPr lang="en-US" dirty="0"/>
              <a:t>Most of the houses having standard circuit breakers &amp; romex have high sale price compared to others.</a:t>
            </a:r>
          </a:p>
          <a:p>
            <a:pPr>
              <a:buFont typeface="Wingdings" pitchFamily="2" charset="2"/>
              <a:buChar char="ü"/>
            </a:pPr>
            <a:r>
              <a:rPr lang="en-US" dirty="0"/>
              <a:t> </a:t>
            </a:r>
            <a:r>
              <a:rPr lang="en-US" b="1" i="1" dirty="0"/>
              <a:t>SalePrice vs Functional: </a:t>
            </a:r>
            <a:r>
              <a:rPr lang="en-US" dirty="0"/>
              <a:t>The houses having the typical functionality have maximum sales price and others have average sale price.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u="sng" dirty="0">
                <a:solidFill>
                  <a:schemeClr val="accent6">
                    <a:lumMod val="75000"/>
                  </a:schemeClr>
                </a:solidFill>
              </a:rPr>
              <a:t>Visualizing Nominal Variables vs Sale Price</a:t>
            </a:r>
          </a:p>
        </p:txBody>
      </p:sp>
      <p:pic>
        <p:nvPicPr>
          <p:cNvPr id="11266" name="Picture 2"/>
          <p:cNvPicPr>
            <a:picLocks noGrp="1" noChangeAspect="1" noChangeArrowheads="1"/>
          </p:cNvPicPr>
          <p:nvPr>
            <p:ph idx="1"/>
          </p:nvPr>
        </p:nvPicPr>
        <p:blipFill>
          <a:blip r:embed="rId2"/>
          <a:srcRect l="21250" t="25253" r="19120" b="8459"/>
          <a:stretch>
            <a:fillRect/>
          </a:stretch>
        </p:blipFill>
        <p:spPr bwMode="auto">
          <a:xfrm>
            <a:off x="285720" y="1357302"/>
            <a:ext cx="8286808" cy="392909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509200"/>
          </a:xfrm>
          <a:prstGeom prst="rect">
            <a:avLst/>
          </a:prstGeom>
        </p:spPr>
        <p:txBody>
          <a:bodyPr wrap="square">
            <a:spAutoFit/>
          </a:bodyPr>
          <a:lstStyle/>
          <a:p>
            <a:r>
              <a:rPr lang="en-US" sz="2800" b="1" i="1" u="sng" dirty="0"/>
              <a:t>Observation :</a:t>
            </a:r>
          </a:p>
          <a:p>
            <a:endParaRPr lang="en-US" dirty="0"/>
          </a:p>
          <a:p>
            <a:pPr>
              <a:buFont typeface="Wingdings" pitchFamily="2" charset="2"/>
              <a:buChar char="ü"/>
            </a:pPr>
            <a:r>
              <a:rPr lang="en-US" b="1" i="1" dirty="0"/>
              <a:t> SalePrice vs FireplaceQu: </a:t>
            </a:r>
            <a:r>
              <a:rPr lang="en-US" dirty="0"/>
              <a:t>The houses having excellent exceptional masonry fireplace quality have high sale price and the houses having poor fireplace quality have very less sale price compared to others.</a:t>
            </a:r>
          </a:p>
          <a:p>
            <a:endParaRPr lang="en-US" dirty="0"/>
          </a:p>
          <a:p>
            <a:pPr>
              <a:buFont typeface="Wingdings" pitchFamily="2" charset="2"/>
              <a:buChar char="ü"/>
            </a:pPr>
            <a:r>
              <a:rPr lang="en-US" b="1" i="1" dirty="0"/>
              <a:t> SalePrice vs GarageType: </a:t>
            </a:r>
            <a:r>
              <a:rPr lang="en-US" dirty="0"/>
              <a:t>The houses having built-in garage have high sale price compared to others.</a:t>
            </a:r>
          </a:p>
          <a:p>
            <a:endParaRPr lang="en-US" dirty="0"/>
          </a:p>
          <a:p>
            <a:pPr>
              <a:buFont typeface="Wingdings" pitchFamily="2" charset="2"/>
              <a:buChar char="ü"/>
            </a:pPr>
            <a:r>
              <a:rPr lang="en-US" b="1" i="1" dirty="0"/>
              <a:t> SalePrice vs GarageFinish: </a:t>
            </a:r>
            <a:r>
              <a:rPr lang="en-US" dirty="0"/>
              <a:t>Garages located inside the house which is got finished have high sale price.</a:t>
            </a:r>
          </a:p>
          <a:p>
            <a:endParaRPr lang="en-US" dirty="0"/>
          </a:p>
          <a:p>
            <a:pPr>
              <a:buFont typeface="Wingdings" pitchFamily="2" charset="2"/>
              <a:buChar char="ü"/>
            </a:pPr>
            <a:r>
              <a:rPr lang="en-US" b="1" i="1" dirty="0"/>
              <a:t> SalePrice vs PavedDrive: </a:t>
            </a:r>
            <a:r>
              <a:rPr lang="en-US" dirty="0"/>
              <a:t>Houses having paved drive ways have high sale price.</a:t>
            </a:r>
          </a:p>
          <a:p>
            <a:endParaRPr lang="en-US" dirty="0"/>
          </a:p>
          <a:p>
            <a:pPr>
              <a:buFont typeface="Wingdings" pitchFamily="2" charset="2"/>
              <a:buChar char="ü"/>
            </a:pPr>
            <a:r>
              <a:rPr lang="en-US" b="1" i="1" dirty="0"/>
              <a:t> SalePrice vs SaleType: </a:t>
            </a:r>
            <a:r>
              <a:rPr lang="en-US" dirty="0"/>
              <a:t>Many houses having sale types as just constructed and sold and Contract 15% Down payment regular terms have high sale price.</a:t>
            </a:r>
          </a:p>
          <a:p>
            <a:endParaRPr lang="en-US" dirty="0"/>
          </a:p>
          <a:p>
            <a:pPr>
              <a:buFont typeface="Wingdings" pitchFamily="2" charset="2"/>
              <a:buChar char="ü"/>
            </a:pPr>
            <a:r>
              <a:rPr lang="en-US" b="1" i="1" dirty="0"/>
              <a:t> SalePrice vs SaleCondition: </a:t>
            </a:r>
            <a:r>
              <a:rPr lang="en-US" dirty="0"/>
              <a:t>Houses having partial sale condition that is home was not completed when last assessed have high sale price.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a:solidFill>
                  <a:srgbClr val="FF0000"/>
                </a:solidFill>
              </a:rPr>
              <a:t>Visualizing Ordinal Variables vs Sale Price</a:t>
            </a:r>
          </a:p>
        </p:txBody>
      </p:sp>
      <p:pic>
        <p:nvPicPr>
          <p:cNvPr id="12290" name="Picture 2"/>
          <p:cNvPicPr>
            <a:picLocks noGrp="1" noChangeAspect="1" noChangeArrowheads="1"/>
          </p:cNvPicPr>
          <p:nvPr>
            <p:ph idx="1"/>
          </p:nvPr>
        </p:nvPicPr>
        <p:blipFill>
          <a:blip r:embed="rId2"/>
          <a:srcRect l="24444" t="23358" r="19120" b="10353"/>
          <a:stretch>
            <a:fillRect/>
          </a:stretch>
        </p:blipFill>
        <p:spPr bwMode="auto">
          <a:xfrm>
            <a:off x="500034" y="1214426"/>
            <a:ext cx="7929618" cy="4000528"/>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688" y="357170"/>
            <a:ext cx="8858312" cy="4955203"/>
          </a:xfrm>
          <a:prstGeom prst="rect">
            <a:avLst/>
          </a:prstGeom>
        </p:spPr>
        <p:txBody>
          <a:bodyPr wrap="square">
            <a:spAutoFit/>
          </a:bodyPr>
          <a:lstStyle/>
          <a:p>
            <a:r>
              <a:rPr lang="en-US" sz="2800" b="1" i="1" u="sng" dirty="0"/>
              <a:t>Observation:</a:t>
            </a:r>
          </a:p>
          <a:p>
            <a:endParaRPr lang="en-US" dirty="0"/>
          </a:p>
          <a:p>
            <a:pPr>
              <a:buFont typeface="Wingdings" pitchFamily="2" charset="2"/>
              <a:buChar char="ü"/>
            </a:pPr>
            <a:r>
              <a:rPr lang="en-US" b="1" i="1" dirty="0"/>
              <a:t> SalePrice vs ExterQual: </a:t>
            </a:r>
            <a:r>
              <a:rPr lang="en-US" dirty="0"/>
              <a:t>Houses having excellent quality of the material on the exterior have high sale price and houses having fair quality have very less sale price.</a:t>
            </a:r>
          </a:p>
          <a:p>
            <a:pPr>
              <a:buFont typeface="Wingdings" pitchFamily="2" charset="2"/>
              <a:buChar char="ü"/>
            </a:pPr>
            <a:r>
              <a:rPr lang="en-US" b="1" i="1" dirty="0"/>
              <a:t> SalePrice vs ExterCond: </a:t>
            </a:r>
            <a:r>
              <a:rPr lang="en-US" dirty="0"/>
              <a:t>Houses having excellent condition of the material on the exterior have high sale price and the houses having poor condition of the material on the extr=erior have very less sale price compared to others.</a:t>
            </a:r>
          </a:p>
          <a:p>
            <a:pPr>
              <a:buFont typeface="Wingdings" pitchFamily="2" charset="2"/>
              <a:buChar char="ü"/>
            </a:pPr>
            <a:r>
              <a:rPr lang="en-US" b="1" i="1" dirty="0"/>
              <a:t> SalePrice vs BsmtQual: </a:t>
            </a:r>
            <a:r>
              <a:rPr lang="en-US" dirty="0"/>
              <a:t>The houses which evaluates the excellent quality of height of the basement have high sale price compared to others.</a:t>
            </a:r>
          </a:p>
          <a:p>
            <a:pPr>
              <a:buFont typeface="Wingdings" pitchFamily="2" charset="2"/>
              <a:buChar char="ü"/>
            </a:pPr>
            <a:r>
              <a:rPr lang="en-US" b="1" i="1" dirty="0"/>
              <a:t> SalePrice vs BsmtCond: </a:t>
            </a:r>
            <a:r>
              <a:rPr lang="en-US" dirty="0"/>
              <a:t>The houses which evaluates the good quality of general condition of the basement have high sale price compared to others.</a:t>
            </a:r>
          </a:p>
          <a:p>
            <a:pPr>
              <a:buFont typeface="Wingdings" pitchFamily="2" charset="2"/>
              <a:buChar char="ü"/>
            </a:pPr>
            <a:r>
              <a:rPr lang="en-US" b="1" i="1" dirty="0"/>
              <a:t> SalePrice vs OverallQual: </a:t>
            </a:r>
            <a:r>
              <a:rPr lang="en-US" dirty="0"/>
              <a:t>The houses which have very excellent overall quality like material and finish of the house have high sale price. Also we can observe from the plot as the overall quality of the house increases, the sale price also increases. That is there is good linear relation between SalePrice and OverallQual.</a:t>
            </a:r>
          </a:p>
          <a:p>
            <a:pPr>
              <a:buFont typeface="Wingdings" pitchFamily="2" charset="2"/>
              <a:buChar char="ü"/>
            </a:pPr>
            <a:r>
              <a:rPr lang="en-US" b="1" i="1" dirty="0"/>
              <a:t> SalePrice vs OverallCond: </a:t>
            </a:r>
            <a:r>
              <a:rPr lang="en-US" dirty="0"/>
              <a:t>The houses having overall condition as excellent and average have very high sale price compared to others.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a:solidFill>
                  <a:srgbClr val="FF0000"/>
                </a:solidFill>
              </a:rPr>
              <a:t>Visualizing Ordinal Variables vs Sale Price</a:t>
            </a:r>
          </a:p>
        </p:txBody>
      </p:sp>
      <p:pic>
        <p:nvPicPr>
          <p:cNvPr id="13314" name="Picture 2"/>
          <p:cNvPicPr>
            <a:picLocks noGrp="1" noChangeAspect="1" noChangeArrowheads="1"/>
          </p:cNvPicPr>
          <p:nvPr>
            <p:ph idx="1"/>
          </p:nvPr>
        </p:nvPicPr>
        <p:blipFill>
          <a:blip r:embed="rId2"/>
          <a:srcRect l="24444" t="27146" r="20185" b="6565"/>
          <a:stretch>
            <a:fillRect/>
          </a:stretch>
        </p:blipFill>
        <p:spPr bwMode="auto">
          <a:xfrm>
            <a:off x="428596" y="1285864"/>
            <a:ext cx="7929618" cy="392909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785799"/>
            <a:ext cx="8786874" cy="4062651"/>
          </a:xfrm>
          <a:prstGeom prst="rect">
            <a:avLst/>
          </a:prstGeom>
        </p:spPr>
        <p:txBody>
          <a:bodyPr wrap="square">
            <a:spAutoFit/>
          </a:bodyPr>
          <a:lstStyle/>
          <a:p>
            <a:r>
              <a:rPr lang="en-US" sz="2400" b="1" i="1" u="sng" dirty="0"/>
              <a:t>Observation:</a:t>
            </a:r>
          </a:p>
          <a:p>
            <a:endParaRPr lang="en-US" dirty="0"/>
          </a:p>
          <a:p>
            <a:pPr>
              <a:buFont typeface="Wingdings" pitchFamily="2" charset="2"/>
              <a:buChar char="ü"/>
            </a:pPr>
            <a:r>
              <a:rPr lang="en-US" b="1" i="1" dirty="0"/>
              <a:t> SalePrice vs HeatingQC: </a:t>
            </a:r>
            <a:r>
              <a:rPr lang="en-US" dirty="0"/>
              <a:t>Most of the houses having excellent heating quality and condition have high sale price.</a:t>
            </a:r>
          </a:p>
          <a:p>
            <a:endParaRPr lang="en-US" dirty="0"/>
          </a:p>
          <a:p>
            <a:pPr>
              <a:buFont typeface="Wingdings" pitchFamily="2" charset="2"/>
              <a:buChar char="ü"/>
            </a:pPr>
            <a:r>
              <a:rPr lang="en-US" b="1" i="1" dirty="0"/>
              <a:t> SalePrice vs KitchenQual: </a:t>
            </a:r>
            <a:r>
              <a:rPr lang="en-US" dirty="0"/>
              <a:t>Houses having excellent quality of the kitchen have high sale price compared to others.</a:t>
            </a:r>
          </a:p>
          <a:p>
            <a:endParaRPr lang="en-US" dirty="0"/>
          </a:p>
          <a:p>
            <a:pPr>
              <a:buFont typeface="Wingdings" pitchFamily="2" charset="2"/>
              <a:buChar char="ü"/>
            </a:pPr>
            <a:r>
              <a:rPr lang="en-US" dirty="0"/>
              <a:t> </a:t>
            </a:r>
            <a:r>
              <a:rPr lang="en-US" b="1" i="1" dirty="0"/>
              <a:t>SalePrice vs GarageQual: </a:t>
            </a:r>
            <a:r>
              <a:rPr lang="en-US" dirty="0"/>
              <a:t>The sale price of the house is high for the houses having excellent garage quality.</a:t>
            </a:r>
          </a:p>
          <a:p>
            <a:r>
              <a:rPr lang="en-US" dirty="0"/>
              <a:t> </a:t>
            </a:r>
          </a:p>
          <a:p>
            <a:pPr>
              <a:buFont typeface="Wingdings" pitchFamily="2" charset="2"/>
              <a:buChar char="ü"/>
            </a:pPr>
            <a:r>
              <a:rPr lang="en-US" b="1" i="1" dirty="0"/>
              <a:t>SalePrice vs GarageCond: </a:t>
            </a:r>
            <a:r>
              <a:rPr lang="en-US" dirty="0"/>
              <a:t>Houses having typical/average garage condition have high sale price and the houses having good garage condition also have high sales price compared to others.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a:solidFill>
                  <a:srgbClr val="FF0000"/>
                </a:solidFill>
              </a:rPr>
              <a:t>Correlation Between Features and Label</a:t>
            </a:r>
          </a:p>
        </p:txBody>
      </p:sp>
      <p:pic>
        <p:nvPicPr>
          <p:cNvPr id="14338" name="Picture 2"/>
          <p:cNvPicPr>
            <a:picLocks noGrp="1" noChangeAspect="1" noChangeArrowheads="1"/>
          </p:cNvPicPr>
          <p:nvPr>
            <p:ph idx="1"/>
          </p:nvPr>
        </p:nvPicPr>
        <p:blipFill>
          <a:blip r:embed="rId2"/>
          <a:srcRect l="24211" t="31250" r="20000" b="14583"/>
          <a:stretch>
            <a:fillRect/>
          </a:stretch>
        </p:blipFill>
        <p:spPr bwMode="auto">
          <a:xfrm>
            <a:off x="214282" y="1000112"/>
            <a:ext cx="8715436" cy="3357586"/>
          </a:xfrm>
          <a:prstGeom prst="rect">
            <a:avLst/>
          </a:prstGeom>
          <a:noFill/>
          <a:ln w="9525">
            <a:noFill/>
            <a:miter lim="800000"/>
            <a:headEnd/>
            <a:tailEnd/>
          </a:ln>
          <a:effectLst/>
        </p:spPr>
      </p:pic>
      <p:sp>
        <p:nvSpPr>
          <p:cNvPr id="6" name="TextBox 5"/>
          <p:cNvSpPr txBox="1"/>
          <p:nvPr/>
        </p:nvSpPr>
        <p:spPr>
          <a:xfrm>
            <a:off x="285720" y="4857764"/>
            <a:ext cx="8643998" cy="646331"/>
          </a:xfrm>
          <a:prstGeom prst="rect">
            <a:avLst/>
          </a:prstGeom>
          <a:noFill/>
        </p:spPr>
        <p:txBody>
          <a:bodyPr wrap="square" rtlCol="0">
            <a:spAutoFit/>
          </a:bodyPr>
          <a:lstStyle/>
          <a:p>
            <a:pPr>
              <a:buFont typeface="Wingdings" pitchFamily="2" charset="2"/>
              <a:buChar char="ü"/>
            </a:pPr>
            <a:r>
              <a:rPr lang="en-US" dirty="0"/>
              <a:t> The bar plot shows the important features that affect Sale Price positively and negatively. We can easily notice the correlation here.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6"/>
            <a:ext cx="5329246" cy="628371"/>
          </a:xfrm>
        </p:spPr>
        <p:txBody>
          <a:bodyPr>
            <a:normAutofit/>
          </a:bodyPr>
          <a:lstStyle/>
          <a:p>
            <a:r>
              <a:rPr lang="en-US" sz="3200" b="1" i="1" dirty="0">
                <a:solidFill>
                  <a:srgbClr val="FF0000"/>
                </a:solidFill>
              </a:rPr>
              <a:t>Data Analysis Steps done</a:t>
            </a:r>
          </a:p>
        </p:txBody>
      </p:sp>
      <p:sp>
        <p:nvSpPr>
          <p:cNvPr id="3" name="Content Placeholder 2"/>
          <p:cNvSpPr>
            <a:spLocks noGrp="1"/>
          </p:cNvSpPr>
          <p:nvPr>
            <p:ph idx="1"/>
          </p:nvPr>
        </p:nvSpPr>
        <p:spPr>
          <a:xfrm>
            <a:off x="0" y="928674"/>
            <a:ext cx="8858312" cy="4500594"/>
          </a:xfrm>
        </p:spPr>
        <p:txBody>
          <a:bodyPr>
            <a:normAutofit fontScale="92500" lnSpcReduction="10000"/>
          </a:bodyPr>
          <a:lstStyle/>
          <a:p>
            <a:pPr>
              <a:buFont typeface="Wingdings" pitchFamily="2" charset="2"/>
              <a:buChar char="Ø"/>
            </a:pPr>
            <a:r>
              <a:rPr lang="en-US" sz="1800" dirty="0"/>
              <a:t>I have treated null values by imputation techniques.</a:t>
            </a:r>
          </a:p>
          <a:p>
            <a:pPr>
              <a:buFont typeface="Wingdings" pitchFamily="2" charset="2"/>
              <a:buChar char="Ø"/>
            </a:pPr>
            <a:r>
              <a:rPr lang="en-US" sz="1800" dirty="0"/>
              <a:t>I have done feature engineering steps like feature extraction and feature selection to improve data normality and linearity.</a:t>
            </a:r>
          </a:p>
          <a:p>
            <a:pPr>
              <a:buFont typeface="Wingdings" pitchFamily="2" charset="2"/>
              <a:buChar char="Ø"/>
            </a:pPr>
            <a:endParaRPr lang="en-US" sz="1800" dirty="0"/>
          </a:p>
          <a:p>
            <a:pPr>
              <a:buFont typeface="Wingdings" pitchFamily="2" charset="2"/>
              <a:buChar char="Ø"/>
            </a:pPr>
            <a:r>
              <a:rPr lang="en-US" sz="1800" dirty="0"/>
              <a:t>Identified outliers using boxplots and removed outliers using percentile method.</a:t>
            </a:r>
          </a:p>
          <a:p>
            <a:pPr>
              <a:buFont typeface="Wingdings" pitchFamily="2" charset="2"/>
              <a:buChar char="Ø"/>
            </a:pPr>
            <a:r>
              <a:rPr lang="en-US" sz="1800" dirty="0"/>
              <a:t>Identified skewness using distribution plots and removed skewness using power transformation method (yeo-johnson method).</a:t>
            </a:r>
          </a:p>
          <a:p>
            <a:pPr>
              <a:buFont typeface="Wingdings" pitchFamily="2" charset="2"/>
              <a:buChar char="Ø"/>
            </a:pPr>
            <a:endParaRPr lang="en-US" sz="1800" dirty="0"/>
          </a:p>
          <a:p>
            <a:pPr>
              <a:buFont typeface="Wingdings" pitchFamily="2" charset="2"/>
              <a:buChar char="Ø"/>
            </a:pPr>
            <a:r>
              <a:rPr lang="en-US" sz="1800" dirty="0"/>
              <a:t>Encoded data using Ordinal Encoder.</a:t>
            </a:r>
          </a:p>
          <a:p>
            <a:pPr>
              <a:buFont typeface="Wingdings" pitchFamily="2" charset="2"/>
              <a:buChar char="Ø"/>
            </a:pPr>
            <a:r>
              <a:rPr lang="en-US" sz="1800" dirty="0"/>
              <a:t>Used Pearson’s correlation coefficient to check the correlation between dependent and independent  variables. To visualize the correlation I have used heatmap and bar plot.</a:t>
            </a:r>
          </a:p>
          <a:p>
            <a:pPr>
              <a:buFont typeface="Wingdings" pitchFamily="2" charset="2"/>
              <a:buChar char="Ø"/>
            </a:pPr>
            <a:endParaRPr lang="en-US" sz="1800" dirty="0"/>
          </a:p>
          <a:p>
            <a:pPr>
              <a:buFont typeface="Wingdings" pitchFamily="2" charset="2"/>
              <a:buChar char="Ø"/>
            </a:pPr>
            <a:r>
              <a:rPr lang="en-US" sz="1800" dirty="0"/>
              <a:t>I have used Standard Scalarization method to scale the data.</a:t>
            </a:r>
          </a:p>
          <a:p>
            <a:pPr>
              <a:buFont typeface="Wingdings" pitchFamily="2" charset="2"/>
              <a:buChar char="Ø"/>
            </a:pPr>
            <a:r>
              <a:rPr lang="en-US" sz="1800" dirty="0"/>
              <a:t>Handled the multicollinearity issue by finding VIF values.</a:t>
            </a:r>
          </a:p>
          <a:p>
            <a:pPr>
              <a:buFont typeface="Wingdings" pitchFamily="2" charset="2"/>
              <a:buChar char="Ø"/>
            </a:pPr>
            <a:r>
              <a:rPr lang="en-US" sz="1800" dirty="0"/>
              <a:t>Split train and test to build machine learning models. Models building process will be shown in the further steps.</a:t>
            </a:r>
          </a:p>
          <a:p>
            <a:pPr>
              <a:buFont typeface="Wingdings" pitchFamily="2" charset="2"/>
              <a:buChar char="Ø"/>
            </a:pPr>
            <a:endParaRPr lang="en-US" sz="1800" dirty="0"/>
          </a:p>
          <a:p>
            <a:pPr>
              <a:buFont typeface="Wingdings" pitchFamily="2" charset="2"/>
              <a:buChar char="Ø"/>
            </a:pP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857236"/>
          </a:xfrm>
        </p:spPr>
        <p:txBody>
          <a:bodyPr>
            <a:normAutofit/>
          </a:bodyPr>
          <a:lstStyle/>
          <a:p>
            <a:r>
              <a:rPr lang="en-US" sz="3600" b="1" i="1" u="sng" dirty="0">
                <a:solidFill>
                  <a:srgbClr val="FF0000"/>
                </a:solidFill>
              </a:rPr>
              <a:t>Problem</a:t>
            </a:r>
            <a:r>
              <a:rPr lang="en-US" sz="3600" b="1" i="1" u="sng" dirty="0">
                <a:solidFill>
                  <a:schemeClr val="accent6">
                    <a:lumMod val="75000"/>
                  </a:schemeClr>
                </a:solidFill>
              </a:rPr>
              <a:t> </a:t>
            </a:r>
            <a:r>
              <a:rPr lang="en-US" sz="3600" b="1" i="1" u="sng" dirty="0">
                <a:solidFill>
                  <a:srgbClr val="FF0000"/>
                </a:solidFill>
              </a:rPr>
              <a:t>Statement</a:t>
            </a:r>
          </a:p>
        </p:txBody>
      </p:sp>
      <p:sp>
        <p:nvSpPr>
          <p:cNvPr id="3" name="Content Placeholder 2"/>
          <p:cNvSpPr>
            <a:spLocks noGrp="1"/>
          </p:cNvSpPr>
          <p:nvPr>
            <p:ph idx="1"/>
          </p:nvPr>
        </p:nvSpPr>
        <p:spPr>
          <a:xfrm>
            <a:off x="214282" y="1142988"/>
            <a:ext cx="8715436" cy="4357718"/>
          </a:xfrm>
        </p:spPr>
        <p:txBody>
          <a:bodyPr>
            <a:normAutofit/>
          </a:bodyPr>
          <a:lstStyle/>
          <a:p>
            <a:pPr>
              <a:buNone/>
            </a:pPr>
            <a:r>
              <a:rPr lang="en-US" sz="1800" dirty="0"/>
              <a:t>          A US-based housing company named Surprise Housing has decided to enter the</a:t>
            </a:r>
          </a:p>
          <a:p>
            <a:pPr>
              <a:buNone/>
            </a:pPr>
            <a:r>
              <a:rPr lang="en-US" sz="1800" dirty="0"/>
              <a:t>Australian market . The company uses data analytics to purchase houses at a price below</a:t>
            </a:r>
          </a:p>
          <a:p>
            <a:pPr>
              <a:buNone/>
            </a:pPr>
            <a:r>
              <a:rPr lang="en-US" sz="1800" dirty="0"/>
              <a:t>their actual values and flip them at a higher price. For the  same purpose, the company has</a:t>
            </a:r>
          </a:p>
          <a:p>
            <a:pPr>
              <a:buNone/>
            </a:pPr>
            <a:r>
              <a:rPr lang="en-US" sz="1800" dirty="0"/>
              <a:t>Collected a data set from the sale of houses in Australia.</a:t>
            </a:r>
          </a:p>
          <a:p>
            <a:pPr>
              <a:buNone/>
            </a:pPr>
            <a:endParaRPr lang="en-US" sz="1800" dirty="0"/>
          </a:p>
          <a:p>
            <a:pPr>
              <a:buNone/>
            </a:pPr>
            <a:r>
              <a:rPr lang="en-US" sz="1800" dirty="0"/>
              <a:t>          The company is looking at prospective properties to buy houses to enter the market.</a:t>
            </a:r>
          </a:p>
          <a:p>
            <a:pPr>
              <a:buNone/>
            </a:pPr>
            <a:r>
              <a:rPr lang="en-US" sz="1800" dirty="0"/>
              <a:t>You are required to build a model using Machine Learning in order to predict the actual</a:t>
            </a:r>
          </a:p>
          <a:p>
            <a:pPr>
              <a:buNone/>
            </a:pPr>
            <a:r>
              <a:rPr lang="en-US" sz="1800" dirty="0"/>
              <a:t>value of the  prospective properties and decide whether to invest in them or not. For this</a:t>
            </a:r>
          </a:p>
          <a:p>
            <a:pPr>
              <a:buNone/>
            </a:pPr>
            <a:r>
              <a:rPr lang="en-US" sz="1800" dirty="0"/>
              <a:t>company wants to know:</a:t>
            </a:r>
          </a:p>
          <a:p>
            <a:pPr>
              <a:buNone/>
            </a:pPr>
            <a:endParaRPr lang="en-US" sz="1800" dirty="0"/>
          </a:p>
          <a:p>
            <a:pPr>
              <a:buFont typeface="Wingdings" pitchFamily="2" charset="2"/>
              <a:buChar char="§"/>
            </a:pPr>
            <a:r>
              <a:rPr lang="en-US" sz="1800" b="1" dirty="0"/>
              <a:t>Which variables are important to predict the price of variable?</a:t>
            </a:r>
          </a:p>
          <a:p>
            <a:pPr>
              <a:buFont typeface="Wingdings" pitchFamily="2" charset="2"/>
              <a:buChar char="§"/>
            </a:pPr>
            <a:r>
              <a:rPr lang="en-US" sz="1800" b="1" dirty="0"/>
              <a:t>How do these variables describe the price of the house?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043362" cy="952500"/>
          </a:xfrm>
        </p:spPr>
        <p:txBody>
          <a:bodyPr>
            <a:normAutofit/>
          </a:bodyPr>
          <a:lstStyle/>
          <a:p>
            <a:r>
              <a:rPr lang="en-US" sz="3600" b="1" i="1" u="sng" dirty="0">
                <a:solidFill>
                  <a:srgbClr val="FF0000"/>
                </a:solidFill>
              </a:rPr>
              <a:t>Assumptions:</a:t>
            </a:r>
          </a:p>
        </p:txBody>
      </p:sp>
      <p:sp>
        <p:nvSpPr>
          <p:cNvPr id="3" name="Content Placeholder 2"/>
          <p:cNvSpPr>
            <a:spLocks noGrp="1"/>
          </p:cNvSpPr>
          <p:nvPr>
            <p:ph idx="1"/>
          </p:nvPr>
        </p:nvSpPr>
        <p:spPr>
          <a:xfrm>
            <a:off x="142844" y="928674"/>
            <a:ext cx="8858312" cy="4572032"/>
          </a:xfrm>
        </p:spPr>
        <p:txBody>
          <a:bodyPr>
            <a:normAutofit/>
          </a:bodyPr>
          <a:lstStyle/>
          <a:p>
            <a:pPr>
              <a:buFont typeface="Wingdings" pitchFamily="2" charset="2"/>
              <a:buChar char="Ø"/>
            </a:pPr>
            <a:r>
              <a:rPr lang="en-US" sz="1800" dirty="0"/>
              <a:t>Firstly, from the problem statement which states that it is a Regression type problem for which we will be using Regressor algorithms to build our models and predict the sale price of the house.</a:t>
            </a:r>
          </a:p>
          <a:p>
            <a:pPr>
              <a:buFont typeface="Wingdings" pitchFamily="2" charset="2"/>
              <a:buChar char="Ø"/>
            </a:pPr>
            <a:endParaRPr lang="en-US" sz="1800" dirty="0"/>
          </a:p>
          <a:p>
            <a:pPr>
              <a:buFont typeface="Wingdings" pitchFamily="2" charset="2"/>
              <a:buChar char="Ø"/>
            </a:pPr>
            <a:r>
              <a:rPr lang="en-US" sz="1800" dirty="0"/>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a:buFont typeface="Wingdings" pitchFamily="2" charset="2"/>
              <a:buChar char="Ø"/>
            </a:pPr>
            <a:endParaRPr lang="en-US" sz="1800" dirty="0"/>
          </a:p>
          <a:p>
            <a:pPr>
              <a:buFont typeface="Wingdings" pitchFamily="2" charset="2"/>
              <a:buChar char="Ø"/>
            </a:pPr>
            <a:r>
              <a:rPr lang="en-US" sz="1800" dirty="0"/>
              <a:t>So, I suggest that people take into consideration the features that were deemed as most important as seen in this study might help them estimate the house price better.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3614734" cy="842685"/>
          </a:xfrm>
        </p:spPr>
        <p:txBody>
          <a:bodyPr>
            <a:normAutofit/>
          </a:bodyPr>
          <a:lstStyle/>
          <a:p>
            <a:r>
              <a:rPr lang="en-US" sz="3600" b="1" i="1" u="sng" dirty="0">
                <a:solidFill>
                  <a:srgbClr val="FF0000"/>
                </a:solidFill>
              </a:rPr>
              <a:t>Model Building:</a:t>
            </a:r>
          </a:p>
        </p:txBody>
      </p:sp>
      <p:sp>
        <p:nvSpPr>
          <p:cNvPr id="3" name="Content Placeholder 2"/>
          <p:cNvSpPr>
            <a:spLocks noGrp="1"/>
          </p:cNvSpPr>
          <p:nvPr>
            <p:ph idx="1"/>
          </p:nvPr>
        </p:nvSpPr>
        <p:spPr>
          <a:xfrm>
            <a:off x="142844" y="1214426"/>
            <a:ext cx="8858312" cy="4357718"/>
          </a:xfrm>
        </p:spPr>
        <p:txBody>
          <a:bodyPr>
            <a:normAutofit lnSpcReduction="10000"/>
          </a:bodyPr>
          <a:lstStyle/>
          <a:p>
            <a:pPr>
              <a:buFont typeface="Wingdings" pitchFamily="2" charset="2"/>
              <a:buChar char="Ø"/>
            </a:pPr>
            <a:r>
              <a:rPr lang="en-US" sz="1800" dirty="0"/>
              <a:t>In this problem SalePrice is our target variable which is continuous in nature, from this I can conclude that it is a regression type problem hence I have used following regression algorithms to predict the sale price of the house.</a:t>
            </a:r>
          </a:p>
          <a:p>
            <a:pPr>
              <a:buFont typeface="Wingdings" pitchFamily="2" charset="2"/>
              <a:buChar char="Ø"/>
            </a:pPr>
            <a:r>
              <a:rPr lang="en-US" sz="1800" dirty="0"/>
              <a:t>After the pre-processing and data cleaning I left with 67 columns including target and I used them features for prediction</a:t>
            </a:r>
          </a:p>
          <a:p>
            <a:pPr>
              <a:buNone/>
            </a:pPr>
            <a:r>
              <a:rPr lang="en-US" sz="1800" dirty="0"/>
              <a:t>              *  Linear Regression</a:t>
            </a:r>
          </a:p>
          <a:p>
            <a:pPr>
              <a:buNone/>
            </a:pPr>
            <a:r>
              <a:rPr lang="en-US" sz="1800" dirty="0"/>
              <a:t>              *  Lasso Regressor</a:t>
            </a:r>
          </a:p>
          <a:p>
            <a:pPr>
              <a:buNone/>
            </a:pPr>
            <a:r>
              <a:rPr lang="en-US" sz="1800" dirty="0"/>
              <a:t>              *  Ridge Regressor</a:t>
            </a:r>
          </a:p>
          <a:p>
            <a:pPr>
              <a:buNone/>
            </a:pPr>
            <a:r>
              <a:rPr lang="en-US" sz="1800" dirty="0"/>
              <a:t>              *  Random Forest Regressor</a:t>
            </a:r>
          </a:p>
          <a:p>
            <a:pPr>
              <a:buNone/>
            </a:pPr>
            <a:r>
              <a:rPr lang="en-US" sz="1800" dirty="0"/>
              <a:t>              *  Extra Trees Regressor</a:t>
            </a:r>
          </a:p>
          <a:p>
            <a:pPr>
              <a:buNone/>
            </a:pPr>
            <a:r>
              <a:rPr lang="en-US" sz="1800" dirty="0"/>
              <a:t>              *  Gradient Boosting Regressor</a:t>
            </a:r>
          </a:p>
          <a:p>
            <a:pPr>
              <a:buNone/>
            </a:pPr>
            <a:r>
              <a:rPr lang="en-US" sz="1800" dirty="0"/>
              <a:t>              *   Bagging Regressor</a:t>
            </a:r>
          </a:p>
          <a:p>
            <a:pPr>
              <a:buNone/>
            </a:pPr>
            <a:endParaRPr lang="en-US" sz="1800" dirty="0"/>
          </a:p>
          <a:p>
            <a:pPr>
              <a:buFont typeface="Wingdings" pitchFamily="2" charset="2"/>
              <a:buChar char="Ø"/>
            </a:pPr>
            <a:r>
              <a:rPr lang="en-US" sz="1800" dirty="0"/>
              <a:t> I have got the best random state and maximum R2 score and then created train test split to build the above models.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142856"/>
            <a:ext cx="3328982" cy="699809"/>
          </a:xfrm>
        </p:spPr>
        <p:txBody>
          <a:bodyPr>
            <a:normAutofit/>
          </a:bodyPr>
          <a:lstStyle/>
          <a:p>
            <a:r>
              <a:rPr lang="en-US" sz="2800" b="1" i="1" u="sng" dirty="0">
                <a:solidFill>
                  <a:srgbClr val="002060"/>
                </a:solidFill>
              </a:rPr>
              <a:t>Linear Regression:</a:t>
            </a:r>
          </a:p>
        </p:txBody>
      </p:sp>
      <p:pic>
        <p:nvPicPr>
          <p:cNvPr id="15362" name="Picture 2"/>
          <p:cNvPicPr>
            <a:picLocks noGrp="1" noChangeAspect="1" noChangeArrowheads="1"/>
          </p:cNvPicPr>
          <p:nvPr>
            <p:ph idx="1"/>
          </p:nvPr>
        </p:nvPicPr>
        <p:blipFill>
          <a:blip r:embed="rId2"/>
          <a:srcRect l="24444" t="33065" r="43611" b="16035"/>
          <a:stretch>
            <a:fillRect/>
          </a:stretch>
        </p:blipFill>
        <p:spPr bwMode="auto">
          <a:xfrm>
            <a:off x="214282" y="857236"/>
            <a:ext cx="5000660" cy="3643338"/>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l="25293" t="32422" r="44509" b="25586"/>
          <a:stretch>
            <a:fillRect/>
          </a:stretch>
        </p:blipFill>
        <p:spPr bwMode="auto">
          <a:xfrm>
            <a:off x="5357818" y="785798"/>
            <a:ext cx="3643338" cy="3714776"/>
          </a:xfrm>
          <a:prstGeom prst="rect">
            <a:avLst/>
          </a:prstGeom>
          <a:noFill/>
          <a:ln w="9525">
            <a:noFill/>
            <a:miter lim="800000"/>
            <a:headEnd/>
            <a:tailEnd/>
          </a:ln>
          <a:effectLst/>
        </p:spPr>
      </p:pic>
      <p:sp>
        <p:nvSpPr>
          <p:cNvPr id="6" name="TextBox 5"/>
          <p:cNvSpPr txBox="1"/>
          <p:nvPr/>
        </p:nvSpPr>
        <p:spPr>
          <a:xfrm>
            <a:off x="0" y="4714888"/>
            <a:ext cx="8929718" cy="830997"/>
          </a:xfrm>
          <a:prstGeom prst="rect">
            <a:avLst/>
          </a:prstGeom>
          <a:noFill/>
        </p:spPr>
        <p:txBody>
          <a:bodyPr wrap="square" rtlCol="0">
            <a:spAutoFit/>
          </a:bodyPr>
          <a:lstStyle/>
          <a:p>
            <a:pPr>
              <a:buFont typeface="Wingdings" pitchFamily="2" charset="2"/>
              <a:buChar char="Ø"/>
            </a:pPr>
            <a:r>
              <a:rPr lang="en-US" sz="1600" dirty="0"/>
              <a:t> Created linear regression model and getting 91.35% R2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6"/>
            <a:ext cx="6257940" cy="556933"/>
          </a:xfrm>
        </p:spPr>
        <p:txBody>
          <a:bodyPr>
            <a:normAutofit fontScale="90000"/>
          </a:bodyPr>
          <a:lstStyle/>
          <a:p>
            <a:r>
              <a:rPr lang="en-US" sz="3200" b="1" i="1" u="sng" dirty="0">
                <a:solidFill>
                  <a:srgbClr val="002060"/>
                </a:solidFill>
              </a:rPr>
              <a:t>Lasso Regressor (Regularization):</a:t>
            </a:r>
          </a:p>
        </p:txBody>
      </p:sp>
      <p:pic>
        <p:nvPicPr>
          <p:cNvPr id="16386" name="Picture 2"/>
          <p:cNvPicPr>
            <a:picLocks noGrp="1" noChangeAspect="1" noChangeArrowheads="1"/>
          </p:cNvPicPr>
          <p:nvPr>
            <p:ph idx="1"/>
          </p:nvPr>
        </p:nvPicPr>
        <p:blipFill>
          <a:blip r:embed="rId2"/>
          <a:srcRect l="24444" t="27146" r="38287" b="12247"/>
          <a:stretch>
            <a:fillRect/>
          </a:stretch>
        </p:blipFill>
        <p:spPr bwMode="auto">
          <a:xfrm>
            <a:off x="214282" y="857236"/>
            <a:ext cx="5286412" cy="3714776"/>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l="25256" t="26367" r="43997" b="29687"/>
          <a:stretch>
            <a:fillRect/>
          </a:stretch>
        </p:blipFill>
        <p:spPr bwMode="auto">
          <a:xfrm>
            <a:off x="5572132" y="857236"/>
            <a:ext cx="3428992" cy="3714776"/>
          </a:xfrm>
          <a:prstGeom prst="rect">
            <a:avLst/>
          </a:prstGeom>
          <a:noFill/>
          <a:ln w="9525">
            <a:noFill/>
            <a:miter lim="800000"/>
            <a:headEnd/>
            <a:tailEnd/>
          </a:ln>
          <a:effectLst/>
        </p:spPr>
      </p:pic>
      <p:sp>
        <p:nvSpPr>
          <p:cNvPr id="6" name="TextBox 5"/>
          <p:cNvSpPr txBox="1"/>
          <p:nvPr/>
        </p:nvSpPr>
        <p:spPr>
          <a:xfrm>
            <a:off x="142844" y="4714888"/>
            <a:ext cx="8786874" cy="830997"/>
          </a:xfrm>
          <a:prstGeom prst="rect">
            <a:avLst/>
          </a:prstGeom>
          <a:noFill/>
        </p:spPr>
        <p:txBody>
          <a:bodyPr wrap="square" rtlCol="0">
            <a:spAutoFit/>
          </a:bodyPr>
          <a:lstStyle/>
          <a:p>
            <a:pPr>
              <a:buFont typeface="Wingdings" pitchFamily="2" charset="2"/>
              <a:buChar char="Ø"/>
            </a:pPr>
            <a:r>
              <a:rPr lang="en-US" sz="1600" dirty="0"/>
              <a:t> Created Lasso regressor model and getting -ve R2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5757874" cy="556933"/>
          </a:xfrm>
        </p:spPr>
        <p:txBody>
          <a:bodyPr>
            <a:normAutofit fontScale="90000"/>
          </a:bodyPr>
          <a:lstStyle/>
          <a:p>
            <a:r>
              <a:rPr lang="en-US" sz="3200" b="1" i="1" u="sng" dirty="0">
                <a:solidFill>
                  <a:srgbClr val="002060"/>
                </a:solidFill>
              </a:rPr>
              <a:t>Ridge Regressor (Regularization)</a:t>
            </a:r>
          </a:p>
        </p:txBody>
      </p:sp>
      <p:pic>
        <p:nvPicPr>
          <p:cNvPr id="17410" name="Picture 2"/>
          <p:cNvPicPr>
            <a:picLocks noGrp="1" noChangeAspect="1" noChangeArrowheads="1"/>
          </p:cNvPicPr>
          <p:nvPr>
            <p:ph idx="1"/>
          </p:nvPr>
        </p:nvPicPr>
        <p:blipFill>
          <a:blip r:embed="rId2"/>
          <a:srcRect l="24444" t="21465" r="38287" b="19823"/>
          <a:stretch>
            <a:fillRect/>
          </a:stretch>
        </p:blipFill>
        <p:spPr bwMode="auto">
          <a:xfrm>
            <a:off x="214282" y="1000112"/>
            <a:ext cx="5357850" cy="3786214"/>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a:srcRect l="25805" t="28320" r="43997" b="29687"/>
          <a:stretch>
            <a:fillRect/>
          </a:stretch>
        </p:blipFill>
        <p:spPr bwMode="auto">
          <a:xfrm>
            <a:off x="5786446" y="1142988"/>
            <a:ext cx="3357554" cy="3571900"/>
          </a:xfrm>
          <a:prstGeom prst="rect">
            <a:avLst/>
          </a:prstGeom>
          <a:noFill/>
          <a:ln w="9525">
            <a:noFill/>
            <a:miter lim="800000"/>
            <a:headEnd/>
            <a:tailEnd/>
          </a:ln>
          <a:effectLst/>
        </p:spPr>
      </p:pic>
      <p:sp>
        <p:nvSpPr>
          <p:cNvPr id="6" name="TextBox 5"/>
          <p:cNvSpPr txBox="1"/>
          <p:nvPr/>
        </p:nvSpPr>
        <p:spPr>
          <a:xfrm>
            <a:off x="0" y="4884003"/>
            <a:ext cx="8858312" cy="830997"/>
          </a:xfrm>
          <a:prstGeom prst="rect">
            <a:avLst/>
          </a:prstGeom>
          <a:noFill/>
        </p:spPr>
        <p:txBody>
          <a:bodyPr wrap="square" rtlCol="0">
            <a:spAutoFit/>
          </a:bodyPr>
          <a:lstStyle/>
          <a:p>
            <a:pPr>
              <a:buFont typeface="Wingdings" pitchFamily="2" charset="2"/>
              <a:buChar char="Ø"/>
            </a:pPr>
            <a:r>
              <a:rPr lang="en-US" sz="1600" dirty="0"/>
              <a:t> Created Ridge regressor model and getting 91.30% R2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142856"/>
            <a:ext cx="4757742" cy="556933"/>
          </a:xfrm>
        </p:spPr>
        <p:txBody>
          <a:bodyPr>
            <a:normAutofit fontScale="90000"/>
          </a:bodyPr>
          <a:lstStyle/>
          <a:p>
            <a:r>
              <a:rPr lang="en-US" sz="3200" b="1" i="1" u="sng" dirty="0">
                <a:solidFill>
                  <a:srgbClr val="002060"/>
                </a:solidFill>
              </a:rPr>
              <a:t>Random Forest Regressor</a:t>
            </a:r>
          </a:p>
        </p:txBody>
      </p:sp>
      <p:pic>
        <p:nvPicPr>
          <p:cNvPr id="18434" name="Picture 2"/>
          <p:cNvPicPr>
            <a:picLocks noGrp="1" noChangeAspect="1" noChangeArrowheads="1"/>
          </p:cNvPicPr>
          <p:nvPr>
            <p:ph idx="1"/>
          </p:nvPr>
        </p:nvPicPr>
        <p:blipFill>
          <a:blip r:embed="rId2"/>
          <a:srcRect l="24444" t="32828" r="43611" b="21717"/>
          <a:stretch>
            <a:fillRect/>
          </a:stretch>
        </p:blipFill>
        <p:spPr bwMode="auto">
          <a:xfrm>
            <a:off x="142844" y="928674"/>
            <a:ext cx="4714908" cy="3571900"/>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a:srcRect l="25293" t="30469" r="44509" b="26562"/>
          <a:stretch>
            <a:fillRect/>
          </a:stretch>
        </p:blipFill>
        <p:spPr bwMode="auto">
          <a:xfrm>
            <a:off x="5000628" y="928674"/>
            <a:ext cx="3929090" cy="3571900"/>
          </a:xfrm>
          <a:prstGeom prst="rect">
            <a:avLst/>
          </a:prstGeom>
          <a:noFill/>
          <a:ln w="9525">
            <a:noFill/>
            <a:miter lim="800000"/>
            <a:headEnd/>
            <a:tailEnd/>
          </a:ln>
          <a:effectLst/>
        </p:spPr>
      </p:pic>
      <p:sp>
        <p:nvSpPr>
          <p:cNvPr id="6" name="TextBox 5"/>
          <p:cNvSpPr txBox="1"/>
          <p:nvPr/>
        </p:nvSpPr>
        <p:spPr>
          <a:xfrm>
            <a:off x="285688" y="4643450"/>
            <a:ext cx="8858312" cy="923330"/>
          </a:xfrm>
          <a:prstGeom prst="rect">
            <a:avLst/>
          </a:prstGeom>
          <a:noFill/>
        </p:spPr>
        <p:txBody>
          <a:bodyPr wrap="square" rtlCol="0">
            <a:spAutoFit/>
          </a:bodyPr>
          <a:lstStyle/>
          <a:p>
            <a:pPr>
              <a:buFont typeface="Wingdings" pitchFamily="2" charset="2"/>
              <a:buChar char="Ø"/>
            </a:pPr>
            <a:r>
              <a:rPr lang="en-US" dirty="0"/>
              <a:t> </a:t>
            </a:r>
            <a:r>
              <a:rPr lang="en-US" sz="1600" dirty="0"/>
              <a:t>Created Random Forest Regressor model and getting 88.60% score using this model. From the above plot we can observe the sales price of the house. The best fit line shows there is strong linear relation between test data of trained model and predicted values</a:t>
            </a:r>
            <a:r>
              <a:rPr 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4114800" cy="699809"/>
          </a:xfrm>
        </p:spPr>
        <p:txBody>
          <a:bodyPr>
            <a:normAutofit/>
          </a:bodyPr>
          <a:lstStyle/>
          <a:p>
            <a:r>
              <a:rPr lang="en-US" sz="3200" b="1" i="1" u="sng" dirty="0">
                <a:solidFill>
                  <a:srgbClr val="002060"/>
                </a:solidFill>
              </a:rPr>
              <a:t>Extra Trees Regressor</a:t>
            </a:r>
          </a:p>
        </p:txBody>
      </p:sp>
      <p:pic>
        <p:nvPicPr>
          <p:cNvPr id="19458" name="Picture 2"/>
          <p:cNvPicPr>
            <a:picLocks noGrp="1" noChangeAspect="1" noChangeArrowheads="1"/>
          </p:cNvPicPr>
          <p:nvPr>
            <p:ph idx="1"/>
          </p:nvPr>
        </p:nvPicPr>
        <p:blipFill>
          <a:blip r:embed="rId2"/>
          <a:srcRect l="24444" t="29040" r="44676" b="25505"/>
          <a:stretch>
            <a:fillRect/>
          </a:stretch>
        </p:blipFill>
        <p:spPr bwMode="auto">
          <a:xfrm>
            <a:off x="214282" y="928674"/>
            <a:ext cx="4714908" cy="3500462"/>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l="25293" t="32422" r="43960" b="25586"/>
          <a:stretch>
            <a:fillRect/>
          </a:stretch>
        </p:blipFill>
        <p:spPr bwMode="auto">
          <a:xfrm>
            <a:off x="5072066" y="928674"/>
            <a:ext cx="3857652" cy="3357586"/>
          </a:xfrm>
          <a:prstGeom prst="rect">
            <a:avLst/>
          </a:prstGeom>
          <a:noFill/>
          <a:ln w="9525">
            <a:noFill/>
            <a:miter lim="800000"/>
            <a:headEnd/>
            <a:tailEnd/>
          </a:ln>
          <a:effectLst/>
        </p:spPr>
      </p:pic>
      <p:sp>
        <p:nvSpPr>
          <p:cNvPr id="6" name="TextBox 5"/>
          <p:cNvSpPr txBox="1"/>
          <p:nvPr/>
        </p:nvSpPr>
        <p:spPr>
          <a:xfrm>
            <a:off x="214282" y="4714888"/>
            <a:ext cx="8786874" cy="861774"/>
          </a:xfrm>
          <a:prstGeom prst="rect">
            <a:avLst/>
          </a:prstGeom>
          <a:noFill/>
        </p:spPr>
        <p:txBody>
          <a:bodyPr wrap="square" rtlCol="0">
            <a:spAutoFit/>
          </a:bodyPr>
          <a:lstStyle/>
          <a:p>
            <a:pPr>
              <a:buFont typeface="Wingdings" pitchFamily="2" charset="2"/>
              <a:buChar char="Ø"/>
            </a:pPr>
            <a:r>
              <a:rPr lang="en-US" dirty="0"/>
              <a:t> </a:t>
            </a:r>
            <a:r>
              <a:rPr lang="en-US" sz="1600" dirty="0"/>
              <a:t>Created ExtraTrees Regressor model and getting 86.80% R2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4757742" cy="556933"/>
          </a:xfrm>
        </p:spPr>
        <p:txBody>
          <a:bodyPr>
            <a:normAutofit fontScale="90000"/>
          </a:bodyPr>
          <a:lstStyle/>
          <a:p>
            <a:r>
              <a:rPr lang="en-US" sz="3200" b="1" i="1" u="sng" dirty="0">
                <a:solidFill>
                  <a:srgbClr val="002060"/>
                </a:solidFill>
              </a:rPr>
              <a:t>Gradient Boosting Regressor</a:t>
            </a:r>
          </a:p>
        </p:txBody>
      </p:sp>
      <p:pic>
        <p:nvPicPr>
          <p:cNvPr id="20482" name="Picture 2"/>
          <p:cNvPicPr>
            <a:picLocks noGrp="1" noChangeAspect="1" noChangeArrowheads="1"/>
          </p:cNvPicPr>
          <p:nvPr>
            <p:ph idx="1"/>
          </p:nvPr>
        </p:nvPicPr>
        <p:blipFill>
          <a:blip r:embed="rId2"/>
          <a:srcRect l="24444" t="30934" r="43611" b="23611"/>
          <a:stretch>
            <a:fillRect/>
          </a:stretch>
        </p:blipFill>
        <p:spPr bwMode="auto">
          <a:xfrm>
            <a:off x="214282" y="1000112"/>
            <a:ext cx="5143536" cy="3714776"/>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l="25293" t="22656" r="43960" b="34375"/>
          <a:stretch>
            <a:fillRect/>
          </a:stretch>
        </p:blipFill>
        <p:spPr bwMode="auto">
          <a:xfrm>
            <a:off x="5429256" y="1000112"/>
            <a:ext cx="3571900" cy="3571900"/>
          </a:xfrm>
          <a:prstGeom prst="rect">
            <a:avLst/>
          </a:prstGeom>
          <a:noFill/>
          <a:ln w="9525">
            <a:noFill/>
            <a:miter lim="800000"/>
            <a:headEnd/>
            <a:tailEnd/>
          </a:ln>
          <a:effectLst/>
        </p:spPr>
      </p:pic>
      <p:sp>
        <p:nvSpPr>
          <p:cNvPr id="6" name="TextBox 5"/>
          <p:cNvSpPr txBox="1"/>
          <p:nvPr/>
        </p:nvSpPr>
        <p:spPr>
          <a:xfrm>
            <a:off x="285720" y="4714888"/>
            <a:ext cx="8643998" cy="830997"/>
          </a:xfrm>
          <a:prstGeom prst="rect">
            <a:avLst/>
          </a:prstGeom>
          <a:noFill/>
        </p:spPr>
        <p:txBody>
          <a:bodyPr wrap="square" rtlCol="0">
            <a:spAutoFit/>
          </a:bodyPr>
          <a:lstStyle/>
          <a:p>
            <a:pPr>
              <a:buFont typeface="Wingdings" pitchFamily="2" charset="2"/>
              <a:buChar char="Ø"/>
            </a:pPr>
            <a:r>
              <a:rPr lang="en-US" sz="1600" dirty="0"/>
              <a:t>  Created GradientBoosting Regressor model and getting 89.46% R2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3543296" cy="556933"/>
          </a:xfrm>
        </p:spPr>
        <p:txBody>
          <a:bodyPr>
            <a:normAutofit fontScale="90000"/>
          </a:bodyPr>
          <a:lstStyle/>
          <a:p>
            <a:r>
              <a:rPr lang="en-US" sz="3200" b="1" i="1" u="sng" dirty="0">
                <a:solidFill>
                  <a:srgbClr val="002060"/>
                </a:solidFill>
              </a:rPr>
              <a:t>Bagging Regressor</a:t>
            </a:r>
          </a:p>
        </p:txBody>
      </p:sp>
      <p:pic>
        <p:nvPicPr>
          <p:cNvPr id="21506" name="Picture 2"/>
          <p:cNvPicPr>
            <a:picLocks noGrp="1" noChangeAspect="1" noChangeArrowheads="1"/>
          </p:cNvPicPr>
          <p:nvPr>
            <p:ph idx="1"/>
          </p:nvPr>
        </p:nvPicPr>
        <p:blipFill>
          <a:blip r:embed="rId2"/>
          <a:srcRect l="24444" t="32828" r="43611" b="23611"/>
          <a:stretch>
            <a:fillRect/>
          </a:stretch>
        </p:blipFill>
        <p:spPr bwMode="auto">
          <a:xfrm>
            <a:off x="285720" y="1000112"/>
            <a:ext cx="4714908" cy="357190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l="25293" t="23633" r="43960" b="33398"/>
          <a:stretch>
            <a:fillRect/>
          </a:stretch>
        </p:blipFill>
        <p:spPr bwMode="auto">
          <a:xfrm>
            <a:off x="5214942" y="1000112"/>
            <a:ext cx="3714776" cy="3643338"/>
          </a:xfrm>
          <a:prstGeom prst="rect">
            <a:avLst/>
          </a:prstGeom>
          <a:noFill/>
          <a:ln w="9525">
            <a:noFill/>
            <a:miter lim="800000"/>
            <a:headEnd/>
            <a:tailEnd/>
          </a:ln>
          <a:effectLst/>
        </p:spPr>
      </p:pic>
      <p:sp>
        <p:nvSpPr>
          <p:cNvPr id="6" name="TextBox 5"/>
          <p:cNvSpPr txBox="1"/>
          <p:nvPr/>
        </p:nvSpPr>
        <p:spPr>
          <a:xfrm>
            <a:off x="214282" y="4786326"/>
            <a:ext cx="8929718" cy="923330"/>
          </a:xfrm>
          <a:prstGeom prst="rect">
            <a:avLst/>
          </a:prstGeom>
          <a:noFill/>
        </p:spPr>
        <p:txBody>
          <a:bodyPr wrap="square" rtlCol="0">
            <a:spAutoFit/>
          </a:bodyPr>
          <a:lstStyle/>
          <a:p>
            <a:pPr>
              <a:buFont typeface="Wingdings" pitchFamily="2" charset="2"/>
              <a:buChar char="Ø"/>
            </a:pPr>
            <a:r>
              <a:rPr lang="en-US" dirty="0"/>
              <a:t>  </a:t>
            </a:r>
            <a:r>
              <a:rPr lang="en-US" sz="1600" dirty="0"/>
              <a:t>Created Bagging Regressor model and getting 86.94% R2 score using this model. From the above plot we can observe the sales price of the house. The best fit line shows there is strong linear relation between test data of trained model and predicted values</a:t>
            </a: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77" y="409228"/>
            <a:ext cx="3543296" cy="699809"/>
          </a:xfrm>
        </p:spPr>
        <p:txBody>
          <a:bodyPr>
            <a:normAutofit fontScale="90000"/>
          </a:bodyPr>
          <a:lstStyle/>
          <a:p>
            <a:r>
              <a:rPr lang="en-US" sz="4000" b="1" i="1" u="sng" dirty="0">
                <a:solidFill>
                  <a:srgbClr val="FF0000"/>
                </a:solidFill>
              </a:rPr>
              <a:t>Model Selection</a:t>
            </a:r>
            <a:br>
              <a:rPr lang="en-US" b="1" dirty="0">
                <a:solidFill>
                  <a:srgbClr val="FF0000"/>
                </a:solidFill>
              </a:rPr>
            </a:br>
            <a:endParaRPr lang="en-US" dirty="0">
              <a:solidFill>
                <a:srgbClr val="FF0000"/>
              </a:solidFill>
            </a:endParaRPr>
          </a:p>
        </p:txBody>
      </p:sp>
      <p:sp>
        <p:nvSpPr>
          <p:cNvPr id="3" name="Content Placeholder 2"/>
          <p:cNvSpPr>
            <a:spLocks noGrp="1"/>
          </p:cNvSpPr>
          <p:nvPr>
            <p:ph idx="1"/>
          </p:nvPr>
        </p:nvSpPr>
        <p:spPr/>
        <p:txBody>
          <a:bodyPr>
            <a:normAutofit fontScale="55000" lnSpcReduction="20000"/>
          </a:bodyPr>
          <a:lstStyle/>
          <a:p>
            <a:pPr>
              <a:buNone/>
            </a:pPr>
            <a:r>
              <a:rPr lang="en-US" b="1" dirty="0"/>
              <a:t>Difference between R2 score and Cross Validation Score</a:t>
            </a:r>
          </a:p>
          <a:p>
            <a:endParaRPr lang="en-US" dirty="0"/>
          </a:p>
          <a:p>
            <a:r>
              <a:rPr lang="en-US" dirty="0"/>
              <a:t>Linear Regressor                      =   4.85%</a:t>
            </a:r>
          </a:p>
          <a:p>
            <a:r>
              <a:rPr lang="en-US" dirty="0"/>
              <a:t>Lasso Regressor                        =   3.28%</a:t>
            </a:r>
          </a:p>
          <a:p>
            <a:r>
              <a:rPr lang="en-US" dirty="0"/>
              <a:t>Ridge Regressor                        =   4.26%</a:t>
            </a:r>
          </a:p>
          <a:p>
            <a:r>
              <a:rPr lang="en-US" dirty="0"/>
              <a:t>Random Forest Regressor        =   3.46%</a:t>
            </a:r>
          </a:p>
          <a:p>
            <a:r>
              <a:rPr lang="en-US" dirty="0"/>
              <a:t>Extra Trees Regressor                =   3.77%</a:t>
            </a:r>
          </a:p>
          <a:p>
            <a:r>
              <a:rPr lang="en-US" dirty="0"/>
              <a:t>Gradient Boosting Regressor   =   2.97%</a:t>
            </a:r>
          </a:p>
          <a:p>
            <a:r>
              <a:rPr lang="en-US" dirty="0"/>
              <a:t>Bagging regressor                       =   1.75%</a:t>
            </a:r>
          </a:p>
          <a:p>
            <a:endParaRPr lang="en-US" dirty="0"/>
          </a:p>
          <a:p>
            <a:pPr>
              <a:buFont typeface="Wingdings" pitchFamily="2" charset="2"/>
              <a:buChar char="Ø"/>
            </a:pPr>
            <a:r>
              <a:rPr lang="en-US" dirty="0"/>
              <a:t>From the difference between R2 score and Cross validation score I can conclude that Bagging Regressor as my best fitting model as it is giving less difference compare to other models. Let's perform Hyperparameter tuning to increase the model accuracy.</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857235"/>
          </a:xfrm>
        </p:spPr>
        <p:txBody>
          <a:bodyPr>
            <a:normAutofit/>
          </a:bodyPr>
          <a:lstStyle/>
          <a:p>
            <a:r>
              <a:rPr lang="en-US" sz="3600" b="1" i="1" u="sng" dirty="0">
                <a:solidFill>
                  <a:srgbClr val="FF0000"/>
                </a:solidFill>
              </a:rPr>
              <a:t>Problem</a:t>
            </a:r>
            <a:r>
              <a:rPr lang="en-US" sz="3600" b="1" i="1" u="sng" dirty="0">
                <a:solidFill>
                  <a:schemeClr val="accent6">
                    <a:lumMod val="75000"/>
                  </a:schemeClr>
                </a:solidFill>
              </a:rPr>
              <a:t> </a:t>
            </a:r>
            <a:r>
              <a:rPr lang="en-US" sz="3600" b="1" i="1" u="sng" dirty="0">
                <a:solidFill>
                  <a:srgbClr val="FF0000"/>
                </a:solidFill>
              </a:rPr>
              <a:t>Understanding</a:t>
            </a:r>
          </a:p>
        </p:txBody>
      </p:sp>
      <p:sp>
        <p:nvSpPr>
          <p:cNvPr id="3" name="Content Placeholder 2"/>
          <p:cNvSpPr>
            <a:spLocks noGrp="1"/>
          </p:cNvSpPr>
          <p:nvPr>
            <p:ph idx="1"/>
          </p:nvPr>
        </p:nvSpPr>
        <p:spPr>
          <a:xfrm>
            <a:off x="142844" y="1071550"/>
            <a:ext cx="8858312" cy="4429156"/>
          </a:xfrm>
        </p:spPr>
        <p:txBody>
          <a:bodyPr>
            <a:normAutofit/>
          </a:bodyPr>
          <a:lstStyle/>
          <a:p>
            <a:pPr>
              <a:buFont typeface="Wingdings" pitchFamily="2" charset="2"/>
              <a:buChar char="Ø"/>
            </a:pPr>
            <a:r>
              <a:rPr lang="en-US" sz="1800" dirty="0"/>
              <a:t> 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buFont typeface="Wingdings" pitchFamily="2" charset="2"/>
              <a:buChar char="Ø"/>
            </a:pPr>
            <a:endParaRPr lang="en-US" sz="1800" dirty="0"/>
          </a:p>
          <a:p>
            <a:pPr>
              <a:buFont typeface="Wingdings" pitchFamily="2" charset="2"/>
              <a:buChar char="Ø"/>
            </a:pPr>
            <a:r>
              <a:rPr lang="en-US" sz="1800" dirty="0"/>
              <a:t> So, there is a need for a system to predict house prices in the future. House price prediction can help the developer determine the selling price of a house and can help the customer to arrange the right time to purchase a house.</a:t>
            </a:r>
          </a:p>
          <a:p>
            <a:pPr>
              <a:buFont typeface="Wingdings" pitchFamily="2" charset="2"/>
              <a:buChar char="Ø"/>
            </a:pPr>
            <a:endParaRPr lang="en-US" sz="1800" dirty="0"/>
          </a:p>
          <a:p>
            <a:pPr>
              <a:buFont typeface="Wingdings" pitchFamily="2" charset="2"/>
              <a:buChar char="Ø"/>
            </a:pPr>
            <a:r>
              <a:rPr lang="en-US" sz="1800" dirty="0"/>
              <a:t> In real estate the value of property usually increases with time as seen in many countries. One of the causes for this is due to rising population. The value of property depends on the proximity of the property, its size its neighborhood and audience for which the property is subjected to be sold. So, machine learning models helps buyers and sellers to understand the house price of particular time.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4686304" cy="699809"/>
          </a:xfrm>
        </p:spPr>
        <p:txBody>
          <a:bodyPr>
            <a:normAutofit/>
          </a:bodyPr>
          <a:lstStyle/>
          <a:p>
            <a:r>
              <a:rPr lang="en-US" sz="3200" b="1" i="1" u="sng" dirty="0">
                <a:solidFill>
                  <a:srgbClr val="FF0000"/>
                </a:solidFill>
              </a:rPr>
              <a:t>Hyper Parameter Tuning</a:t>
            </a:r>
          </a:p>
        </p:txBody>
      </p:sp>
      <p:pic>
        <p:nvPicPr>
          <p:cNvPr id="22530" name="Picture 2"/>
          <p:cNvPicPr>
            <a:picLocks noGrp="1" noChangeAspect="1" noChangeArrowheads="1"/>
          </p:cNvPicPr>
          <p:nvPr>
            <p:ph idx="1"/>
          </p:nvPr>
        </p:nvPicPr>
        <p:blipFill>
          <a:blip r:embed="rId2"/>
          <a:srcRect l="24444" t="25252" r="39352" b="12247"/>
          <a:stretch>
            <a:fillRect/>
          </a:stretch>
        </p:blipFill>
        <p:spPr bwMode="auto">
          <a:xfrm>
            <a:off x="357158" y="1142988"/>
            <a:ext cx="4714908" cy="4214842"/>
          </a:xfrm>
          <a:prstGeom prst="rect">
            <a:avLst/>
          </a:prstGeom>
          <a:noFill/>
          <a:ln w="9525">
            <a:noFill/>
            <a:miter lim="800000"/>
            <a:headEnd/>
            <a:tailEnd/>
          </a:ln>
          <a:effectLst/>
        </p:spPr>
      </p:pic>
      <p:sp>
        <p:nvSpPr>
          <p:cNvPr id="5" name="TextBox 4"/>
          <p:cNvSpPr txBox="1"/>
          <p:nvPr/>
        </p:nvSpPr>
        <p:spPr>
          <a:xfrm>
            <a:off x="5357818" y="1714492"/>
            <a:ext cx="3571900" cy="1477328"/>
          </a:xfrm>
          <a:prstGeom prst="rect">
            <a:avLst/>
          </a:prstGeom>
          <a:noFill/>
        </p:spPr>
        <p:txBody>
          <a:bodyPr wrap="square" rtlCol="0">
            <a:spAutoFit/>
          </a:bodyPr>
          <a:lstStyle/>
          <a:p>
            <a:r>
              <a:rPr lang="en-US" dirty="0"/>
              <a:t>I have used GridSearchCV to get the best parameters of Bagging Regressor. And used all the obtained parameters to get the accuracy of final model.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6"/>
            <a:ext cx="6472254" cy="699809"/>
          </a:xfrm>
        </p:spPr>
        <p:txBody>
          <a:bodyPr>
            <a:normAutofit/>
          </a:bodyPr>
          <a:lstStyle/>
          <a:p>
            <a:r>
              <a:rPr lang="en-US" sz="3200" b="1" i="1" u="sng" dirty="0">
                <a:solidFill>
                  <a:srgbClr val="FF0000"/>
                </a:solidFill>
              </a:rPr>
              <a:t>Creating Final Model After Tuning</a:t>
            </a:r>
          </a:p>
        </p:txBody>
      </p:sp>
      <p:pic>
        <p:nvPicPr>
          <p:cNvPr id="23556" name="Picture 4"/>
          <p:cNvPicPr>
            <a:picLocks noGrp="1" noChangeAspect="1" noChangeArrowheads="1"/>
          </p:cNvPicPr>
          <p:nvPr>
            <p:ph idx="1"/>
          </p:nvPr>
        </p:nvPicPr>
        <p:blipFill>
          <a:blip r:embed="rId2"/>
          <a:srcRect l="19354" t="35602" r="14113" b="18560"/>
          <a:stretch>
            <a:fillRect/>
          </a:stretch>
        </p:blipFill>
        <p:spPr bwMode="auto">
          <a:xfrm>
            <a:off x="0" y="1000112"/>
            <a:ext cx="5643570" cy="3571900"/>
          </a:xfrm>
          <a:prstGeom prst="rect">
            <a:avLst/>
          </a:prstGeom>
          <a:noFill/>
          <a:ln w="9525">
            <a:noFill/>
            <a:miter lim="800000"/>
            <a:headEnd/>
            <a:tailEnd/>
          </a:ln>
          <a:effectLst/>
        </p:spPr>
      </p:pic>
      <p:pic>
        <p:nvPicPr>
          <p:cNvPr id="23557" name="Picture 5"/>
          <p:cNvPicPr>
            <a:picLocks noChangeAspect="1" noChangeArrowheads="1"/>
          </p:cNvPicPr>
          <p:nvPr/>
        </p:nvPicPr>
        <p:blipFill>
          <a:blip r:embed="rId3"/>
          <a:srcRect l="20900" t="29492" r="42862" b="20703"/>
          <a:stretch>
            <a:fillRect/>
          </a:stretch>
        </p:blipFill>
        <p:spPr bwMode="auto">
          <a:xfrm>
            <a:off x="5715008" y="1071550"/>
            <a:ext cx="3428992" cy="3500462"/>
          </a:xfrm>
          <a:prstGeom prst="rect">
            <a:avLst/>
          </a:prstGeom>
          <a:noFill/>
          <a:ln w="9525">
            <a:noFill/>
            <a:miter lim="800000"/>
            <a:headEnd/>
            <a:tailEnd/>
          </a:ln>
          <a:effectLst/>
        </p:spPr>
      </p:pic>
      <p:sp>
        <p:nvSpPr>
          <p:cNvPr id="9" name="TextBox 8"/>
          <p:cNvSpPr txBox="1"/>
          <p:nvPr/>
        </p:nvSpPr>
        <p:spPr>
          <a:xfrm>
            <a:off x="214282" y="4786326"/>
            <a:ext cx="8786874" cy="584775"/>
          </a:xfrm>
          <a:prstGeom prst="rect">
            <a:avLst/>
          </a:prstGeom>
          <a:noFill/>
        </p:spPr>
        <p:txBody>
          <a:bodyPr wrap="square" rtlCol="0">
            <a:spAutoFit/>
          </a:bodyPr>
          <a:lstStyle/>
          <a:p>
            <a:pPr>
              <a:buFont typeface="Wingdings" pitchFamily="2" charset="2"/>
              <a:buChar char="Ø"/>
            </a:pPr>
            <a:r>
              <a:rPr lang="en-US" sz="1600" dirty="0"/>
              <a:t>  The R2 score of Bagging Regressor has been increased % after tuning the model. It is giving R2 score as % which is very good. The plot gives some strong linear between test and predicted values.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58312" cy="1071570"/>
          </a:xfrm>
        </p:spPr>
        <p:txBody>
          <a:bodyPr>
            <a:normAutofit/>
          </a:bodyPr>
          <a:lstStyle/>
          <a:p>
            <a:r>
              <a:rPr lang="en-US" sz="2400" b="1" i="1" u="sng" dirty="0">
                <a:solidFill>
                  <a:srgbClr val="FF0000"/>
                </a:solidFill>
              </a:rPr>
              <a:t>Saving the final model and predicting the sale price for test data</a:t>
            </a:r>
          </a:p>
        </p:txBody>
      </p:sp>
      <p:pic>
        <p:nvPicPr>
          <p:cNvPr id="24578" name="Picture 2"/>
          <p:cNvPicPr>
            <a:picLocks noGrp="1" noChangeAspect="1" noChangeArrowheads="1"/>
          </p:cNvPicPr>
          <p:nvPr>
            <p:ph idx="1"/>
          </p:nvPr>
        </p:nvPicPr>
        <p:blipFill>
          <a:blip r:embed="rId2"/>
          <a:srcRect l="19120" t="23358" r="43611" b="16035"/>
          <a:stretch>
            <a:fillRect/>
          </a:stretch>
        </p:blipFill>
        <p:spPr bwMode="auto">
          <a:xfrm>
            <a:off x="857224" y="928674"/>
            <a:ext cx="7000924" cy="3357586"/>
          </a:xfrm>
          <a:prstGeom prst="rect">
            <a:avLst/>
          </a:prstGeom>
          <a:noFill/>
          <a:ln w="9525">
            <a:noFill/>
            <a:miter lim="800000"/>
            <a:headEnd/>
            <a:tailEnd/>
          </a:ln>
          <a:effectLst/>
        </p:spPr>
      </p:pic>
      <p:sp>
        <p:nvSpPr>
          <p:cNvPr id="5" name="TextBox 4"/>
          <p:cNvSpPr txBox="1"/>
          <p:nvPr/>
        </p:nvSpPr>
        <p:spPr>
          <a:xfrm>
            <a:off x="142844" y="4429136"/>
            <a:ext cx="8643998" cy="1077218"/>
          </a:xfrm>
          <a:prstGeom prst="rect">
            <a:avLst/>
          </a:prstGeom>
          <a:noFill/>
        </p:spPr>
        <p:txBody>
          <a:bodyPr wrap="square" rtlCol="0">
            <a:spAutoFit/>
          </a:bodyPr>
          <a:lstStyle/>
          <a:p>
            <a:pPr>
              <a:buFont typeface="Wingdings" pitchFamily="2" charset="2"/>
              <a:buChar char="Ø"/>
            </a:pPr>
            <a:r>
              <a:rPr lang="en-US" sz="1600" dirty="0"/>
              <a:t>  I have saved my final best model using joblib library in .pkl format and loaded saved model for predictions.</a:t>
            </a:r>
          </a:p>
          <a:p>
            <a:pPr>
              <a:buFont typeface="Wingdings" pitchFamily="2" charset="2"/>
              <a:buChar char="Ø"/>
            </a:pPr>
            <a:r>
              <a:rPr lang="en-US" sz="1600" dirty="0"/>
              <a:t>  I have predicted the SalePrice for test dataset using saved model of trained dataset and getting good predictions. I have saved my predictions in csv format for further analysis.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3043230" cy="699809"/>
          </a:xfrm>
        </p:spPr>
        <p:txBody>
          <a:bodyPr>
            <a:normAutofit/>
          </a:bodyPr>
          <a:lstStyle/>
          <a:p>
            <a:r>
              <a:rPr lang="en-US" sz="3600" b="1" i="1" u="sng" dirty="0">
                <a:solidFill>
                  <a:srgbClr val="FF0000"/>
                </a:solidFill>
              </a:rPr>
              <a:t>Conclusion:</a:t>
            </a:r>
          </a:p>
        </p:txBody>
      </p:sp>
      <p:sp>
        <p:nvSpPr>
          <p:cNvPr id="3" name="Content Placeholder 2"/>
          <p:cNvSpPr>
            <a:spLocks noGrp="1"/>
          </p:cNvSpPr>
          <p:nvPr>
            <p:ph idx="1"/>
          </p:nvPr>
        </p:nvSpPr>
        <p:spPr>
          <a:xfrm>
            <a:off x="142844" y="1142988"/>
            <a:ext cx="8858312" cy="4357718"/>
          </a:xfrm>
        </p:spPr>
        <p:txBody>
          <a:bodyPr>
            <a:normAutofit fontScale="92500" lnSpcReduction="20000"/>
          </a:bodyPr>
          <a:lstStyle/>
          <a:p>
            <a:pPr>
              <a:buFont typeface="Wingdings" pitchFamily="2" charset="2"/>
              <a:buChar char="Ø"/>
            </a:pPr>
            <a:r>
              <a:rPr lang="en-US" sz="1800" dirty="0"/>
              <a:t> 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a:t>
            </a:r>
          </a:p>
          <a:p>
            <a:pPr>
              <a:buFont typeface="Wingdings" pitchFamily="2" charset="2"/>
              <a:buChar char="Ø"/>
            </a:pPr>
            <a:endParaRPr lang="en-US" sz="1800" dirty="0"/>
          </a:p>
          <a:p>
            <a:pPr>
              <a:buFont typeface="Wingdings" pitchFamily="2" charset="2"/>
              <a:buChar char="Ø"/>
            </a:pPr>
            <a:r>
              <a:rPr lang="en-US" sz="1800" dirty="0"/>
              <a:t>We have got good prediction results. After using hyper parameter tuning, the best model increased and the R2 score was 87% also the errors decreased which means no over-fitting issue. And predicted the sale price for test data using saved best model.</a:t>
            </a:r>
          </a:p>
          <a:p>
            <a:pPr>
              <a:buFont typeface="Wingdings" pitchFamily="2" charset="2"/>
              <a:buChar char="Ø"/>
            </a:pPr>
            <a:endParaRPr lang="en-US" sz="1800" dirty="0"/>
          </a:p>
          <a:p>
            <a:pPr>
              <a:buFont typeface="Wingdings" pitchFamily="2" charset="2"/>
              <a:buChar char="Ø"/>
            </a:pPr>
            <a:r>
              <a:rPr lang="en-US" sz="1800" dirty="0"/>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buFont typeface="Wingdings" pitchFamily="2" charset="2"/>
              <a:buChar char="Ø"/>
            </a:pPr>
            <a:endParaRPr lang="en-US" sz="1800" dirty="0"/>
          </a:p>
          <a:p>
            <a:pPr>
              <a:buFont typeface="Wingdings" pitchFamily="2" charset="2"/>
              <a:buChar char="Ø"/>
            </a:pPr>
            <a:r>
              <a:rPr lang="en-US" sz="1800" dirty="0"/>
              <a:t>As a recommendation, I advise to use this model by the people who want to buy a house In the area covered by the dataset to have an idea about the actual price. The model can be used also with datasets that cover different cities and areas provided that they contains  the same features. I also suggest that people take into consideration the features that were deemed as most important as seen in this study might help them estimate the house price better.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Huge-Thank-You.jpeg"/>
          <p:cNvPicPr>
            <a:picLocks noChangeAspect="1"/>
          </p:cNvPicPr>
          <p:nvPr/>
        </p:nvPicPr>
        <p:blipFill>
          <a:blip r:embed="rId2"/>
          <a:stretch>
            <a:fillRect/>
          </a:stretch>
        </p:blipFill>
        <p:spPr>
          <a:xfrm>
            <a:off x="0" y="0"/>
            <a:ext cx="9144000" cy="5715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a:solidFill>
                  <a:srgbClr val="FF0000"/>
                </a:solidFill>
              </a:rPr>
              <a:t>What is Housing Price Prediction?</a:t>
            </a:r>
          </a:p>
        </p:txBody>
      </p:sp>
      <p:sp>
        <p:nvSpPr>
          <p:cNvPr id="3" name="Content Placeholder 2"/>
          <p:cNvSpPr>
            <a:spLocks noGrp="1"/>
          </p:cNvSpPr>
          <p:nvPr>
            <p:ph idx="1"/>
          </p:nvPr>
        </p:nvSpPr>
        <p:spPr>
          <a:xfrm>
            <a:off x="142844" y="1333500"/>
            <a:ext cx="8858312" cy="4167206"/>
          </a:xfrm>
        </p:spPr>
        <p:txBody>
          <a:bodyPr>
            <a:normAutofit/>
          </a:bodyPr>
          <a:lstStyle/>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r>
              <a:rPr lang="en-US" sz="1800" dirty="0"/>
              <a:t>The relationship between house  price </a:t>
            </a:r>
          </a:p>
          <a:p>
            <a:pPr>
              <a:buNone/>
            </a:pPr>
            <a:r>
              <a:rPr lang="en-US" sz="1800" dirty="0"/>
              <a:t>       and the economy is an important</a:t>
            </a:r>
          </a:p>
          <a:p>
            <a:pPr>
              <a:buNone/>
            </a:pPr>
            <a:r>
              <a:rPr lang="en-US" sz="1800" dirty="0"/>
              <a:t>       motivating factor for predicting house </a:t>
            </a:r>
          </a:p>
          <a:p>
            <a:pPr>
              <a:buNone/>
            </a:pPr>
            <a:r>
              <a:rPr lang="en-US" sz="1800" dirty="0"/>
              <a:t>       prices.  The house price prediction helps</a:t>
            </a:r>
          </a:p>
          <a:p>
            <a:pPr>
              <a:buNone/>
            </a:pPr>
            <a:r>
              <a:rPr lang="en-US" sz="1800" dirty="0"/>
              <a:t>       the people to understand and know </a:t>
            </a:r>
          </a:p>
          <a:p>
            <a:pPr>
              <a:buNone/>
            </a:pPr>
            <a:r>
              <a:rPr lang="en-US" sz="1800" dirty="0"/>
              <a:t>       about  the future price of the house.</a:t>
            </a:r>
          </a:p>
        </p:txBody>
      </p:sp>
      <p:pic>
        <p:nvPicPr>
          <p:cNvPr id="4" name="Picture 3" descr="istockphoto-1141156865-612x612.jpg"/>
          <p:cNvPicPr>
            <a:picLocks noChangeAspect="1"/>
          </p:cNvPicPr>
          <p:nvPr/>
        </p:nvPicPr>
        <p:blipFill>
          <a:blip r:embed="rId2"/>
          <a:stretch>
            <a:fillRect/>
          </a:stretch>
        </p:blipFill>
        <p:spPr>
          <a:xfrm>
            <a:off x="4643438" y="1357302"/>
            <a:ext cx="4214842" cy="37147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a:solidFill>
                  <a:srgbClr val="FF0000"/>
                </a:solidFill>
              </a:rPr>
              <a:t>Importance of Housing Price Prediction</a:t>
            </a:r>
          </a:p>
        </p:txBody>
      </p:sp>
      <p:sp>
        <p:nvSpPr>
          <p:cNvPr id="3" name="Content Placeholder 2"/>
          <p:cNvSpPr>
            <a:spLocks noGrp="1"/>
          </p:cNvSpPr>
          <p:nvPr>
            <p:ph idx="1"/>
          </p:nvPr>
        </p:nvSpPr>
        <p:spPr>
          <a:xfrm>
            <a:off x="214282" y="1214426"/>
            <a:ext cx="8715436" cy="4095768"/>
          </a:xfrm>
        </p:spPr>
        <p:txBody>
          <a:bodyPr>
            <a:normAutofit lnSpcReduction="10000"/>
          </a:bodyPr>
          <a:lstStyle/>
          <a:p>
            <a:pPr>
              <a:buNone/>
            </a:pPr>
            <a:endParaRPr lang="en-US" sz="1800" dirty="0"/>
          </a:p>
          <a:p>
            <a:pPr>
              <a:buFont typeface="Wingdings" pitchFamily="2" charset="2"/>
              <a:buChar char="v"/>
            </a:pPr>
            <a:r>
              <a:rPr lang="en-US" sz="1800" dirty="0"/>
              <a:t>House price prediction is important to drive </a:t>
            </a:r>
          </a:p>
          <a:p>
            <a:pPr>
              <a:buNone/>
            </a:pPr>
            <a:r>
              <a:rPr lang="en-US" sz="1800" dirty="0"/>
              <a:t>       Real Estate efficiency. As earlier, House prices </a:t>
            </a:r>
          </a:p>
          <a:p>
            <a:pPr>
              <a:buNone/>
            </a:pPr>
            <a:r>
              <a:rPr lang="en-US" sz="1800" dirty="0"/>
              <a:t>       were determined by calculating the acquiring </a:t>
            </a:r>
          </a:p>
          <a:p>
            <a:pPr>
              <a:buNone/>
            </a:pPr>
            <a:r>
              <a:rPr lang="en-US" sz="1800" dirty="0"/>
              <a:t>       and selling price in a locality. Therefore, the </a:t>
            </a:r>
          </a:p>
          <a:p>
            <a:pPr>
              <a:buNone/>
            </a:pPr>
            <a:r>
              <a:rPr lang="en-US" sz="1800" dirty="0"/>
              <a:t>       House  Price Prediction model is very essential </a:t>
            </a:r>
          </a:p>
          <a:p>
            <a:pPr>
              <a:buNone/>
            </a:pPr>
            <a:r>
              <a:rPr lang="en-US" sz="1800" dirty="0"/>
              <a:t>       in filling the information gap and improve Real</a:t>
            </a:r>
          </a:p>
          <a:p>
            <a:pPr>
              <a:buNone/>
            </a:pPr>
            <a:r>
              <a:rPr lang="en-US" sz="1800" dirty="0"/>
              <a:t>       Estate efficiency.</a:t>
            </a:r>
          </a:p>
          <a:p>
            <a:pPr>
              <a:buNone/>
            </a:pPr>
            <a:endParaRPr lang="en-US" sz="1800" dirty="0"/>
          </a:p>
          <a:p>
            <a:pPr>
              <a:buFont typeface="Wingdings" pitchFamily="2" charset="2"/>
              <a:buChar char="v"/>
            </a:pPr>
            <a:r>
              <a:rPr lang="en-US" sz="1800" dirty="0"/>
              <a:t> Prediction house prices are expected to help </a:t>
            </a:r>
          </a:p>
          <a:p>
            <a:pPr>
              <a:buNone/>
            </a:pPr>
            <a:r>
              <a:rPr lang="en-US" sz="1800" dirty="0"/>
              <a:t>        people who plan to buy a house so they can</a:t>
            </a:r>
          </a:p>
          <a:p>
            <a:pPr>
              <a:buNone/>
            </a:pPr>
            <a:r>
              <a:rPr lang="en-US" sz="1800" dirty="0"/>
              <a:t>        know the price range in the future, then they</a:t>
            </a:r>
          </a:p>
          <a:p>
            <a:pPr>
              <a:buNone/>
            </a:pPr>
            <a:r>
              <a:rPr lang="en-US" sz="1800" dirty="0"/>
              <a:t>        can plan their finance well.</a:t>
            </a:r>
          </a:p>
        </p:txBody>
      </p:sp>
      <p:pic>
        <p:nvPicPr>
          <p:cNvPr id="4" name="Picture 3" descr="How-to-arrive-at-the-fair-market-value-of-a-property-and-its-importance-in-income-tax-laws-FB-1200x700-compressed.jpg"/>
          <p:cNvPicPr>
            <a:picLocks noChangeAspect="1"/>
          </p:cNvPicPr>
          <p:nvPr/>
        </p:nvPicPr>
        <p:blipFill>
          <a:blip r:embed="rId2"/>
          <a:stretch>
            <a:fillRect/>
          </a:stretch>
        </p:blipFill>
        <p:spPr>
          <a:xfrm>
            <a:off x="5143504" y="1285864"/>
            <a:ext cx="3857620" cy="40957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99809"/>
          </a:xfrm>
        </p:spPr>
        <p:txBody>
          <a:bodyPr>
            <a:normAutofit/>
          </a:bodyPr>
          <a:lstStyle/>
          <a:p>
            <a:r>
              <a:rPr lang="en-US" sz="3600" b="1" i="1" u="sng" dirty="0">
                <a:solidFill>
                  <a:srgbClr val="FF0000"/>
                </a:solidFill>
              </a:rPr>
              <a:t>Benefits of Housing Price Prediction</a:t>
            </a:r>
          </a:p>
        </p:txBody>
      </p:sp>
      <p:sp>
        <p:nvSpPr>
          <p:cNvPr id="3" name="Content Placeholder 2"/>
          <p:cNvSpPr>
            <a:spLocks noGrp="1"/>
          </p:cNvSpPr>
          <p:nvPr>
            <p:ph idx="1"/>
          </p:nvPr>
        </p:nvSpPr>
        <p:spPr>
          <a:xfrm>
            <a:off x="142844" y="1214426"/>
            <a:ext cx="8858312" cy="4357718"/>
          </a:xfrm>
        </p:spPr>
        <p:txBody>
          <a:bodyPr>
            <a:normAutofit lnSpcReduction="10000"/>
          </a:bodyPr>
          <a:lstStyle/>
          <a:p>
            <a:pPr>
              <a:buFont typeface="Wingdings" pitchFamily="2" charset="2"/>
              <a:buChar char="Ø"/>
            </a:pPr>
            <a:r>
              <a:rPr lang="en-US" sz="1800" dirty="0"/>
              <a:t> Predicting house prices can help to determine</a:t>
            </a:r>
          </a:p>
          <a:p>
            <a:pPr>
              <a:buNone/>
            </a:pPr>
            <a:r>
              <a:rPr lang="en-US" sz="1800" dirty="0"/>
              <a:t>        the selling price of a house of a particular </a:t>
            </a:r>
          </a:p>
          <a:p>
            <a:pPr>
              <a:buNone/>
            </a:pPr>
            <a:r>
              <a:rPr lang="en-US" sz="1800" dirty="0"/>
              <a:t>        region and can help people to find the right </a:t>
            </a:r>
          </a:p>
          <a:p>
            <a:pPr>
              <a:buNone/>
            </a:pPr>
            <a:r>
              <a:rPr lang="en-US" sz="1800" dirty="0"/>
              <a:t>        time to buy a home.</a:t>
            </a:r>
          </a:p>
          <a:p>
            <a:pPr>
              <a:buNone/>
            </a:pPr>
            <a:endParaRPr lang="en-US" sz="1800" dirty="0"/>
          </a:p>
          <a:p>
            <a:pPr>
              <a:buFont typeface="Wingdings" pitchFamily="2" charset="2"/>
              <a:buChar char="Ø"/>
            </a:pPr>
            <a:r>
              <a:rPr lang="en-US" sz="1800" dirty="0"/>
              <a:t>  An increase in prices may lead to an</a:t>
            </a:r>
          </a:p>
          <a:p>
            <a:pPr>
              <a:buNone/>
            </a:pPr>
            <a:r>
              <a:rPr lang="en-US" sz="1800" dirty="0"/>
              <a:t>         improvement in the consumer confidence of</a:t>
            </a:r>
          </a:p>
          <a:p>
            <a:pPr>
              <a:buNone/>
            </a:pPr>
            <a:r>
              <a:rPr lang="en-US" sz="1800" dirty="0"/>
              <a:t>         home-owners which might then cause a rise in </a:t>
            </a:r>
          </a:p>
          <a:p>
            <a:pPr>
              <a:buNone/>
            </a:pPr>
            <a:r>
              <a:rPr lang="en-US" sz="1800" dirty="0"/>
              <a:t>         consumer spending.</a:t>
            </a:r>
          </a:p>
          <a:p>
            <a:pPr>
              <a:buNone/>
            </a:pPr>
            <a:endParaRPr lang="en-US" sz="1800" dirty="0"/>
          </a:p>
          <a:p>
            <a:pPr>
              <a:buFont typeface="Wingdings" pitchFamily="2" charset="2"/>
              <a:buChar char="Ø"/>
            </a:pPr>
            <a:r>
              <a:rPr lang="en-US" sz="1800" dirty="0"/>
              <a:t>  Householders can take equity withdrawal from</a:t>
            </a:r>
          </a:p>
          <a:p>
            <a:pPr>
              <a:buNone/>
            </a:pPr>
            <a:r>
              <a:rPr lang="en-US" sz="1800" dirty="0"/>
              <a:t>         the increased value of their house. For example,</a:t>
            </a:r>
          </a:p>
          <a:p>
            <a:pPr>
              <a:buNone/>
            </a:pPr>
            <a:r>
              <a:rPr lang="en-US" sz="1800" dirty="0"/>
              <a:t>         by remortgaging their property and releasing </a:t>
            </a:r>
          </a:p>
          <a:p>
            <a:pPr>
              <a:buNone/>
            </a:pPr>
            <a:r>
              <a:rPr lang="en-US" sz="1800" dirty="0"/>
              <a:t>         some of the housing equity.</a:t>
            </a:r>
          </a:p>
        </p:txBody>
      </p:sp>
      <p:pic>
        <p:nvPicPr>
          <p:cNvPr id="4" name="Picture 3" descr="1_D6s2K1y7kjE14swcgITB1w.png"/>
          <p:cNvPicPr>
            <a:picLocks noChangeAspect="1"/>
          </p:cNvPicPr>
          <p:nvPr/>
        </p:nvPicPr>
        <p:blipFill>
          <a:blip r:embed="rId2"/>
          <a:stretch>
            <a:fillRect/>
          </a:stretch>
        </p:blipFill>
        <p:spPr>
          <a:xfrm>
            <a:off x="5314950" y="1285864"/>
            <a:ext cx="3829050" cy="41434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a:solidFill>
                  <a:srgbClr val="FF0000"/>
                </a:solidFill>
              </a:rPr>
              <a:t>Data Analysis and Model Building Flowchart</a:t>
            </a:r>
          </a:p>
        </p:txBody>
      </p:sp>
      <p:sp>
        <p:nvSpPr>
          <p:cNvPr id="3" name="Rounded Rectangle 2"/>
          <p:cNvSpPr/>
          <p:nvPr/>
        </p:nvSpPr>
        <p:spPr>
          <a:xfrm>
            <a:off x="297086" y="1178707"/>
            <a:ext cx="1785950" cy="64294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Import</a:t>
            </a:r>
          </a:p>
          <a:p>
            <a:pPr algn="ctr"/>
            <a:r>
              <a:rPr lang="en-US" sz="1600" b="1" i="1" dirty="0">
                <a:solidFill>
                  <a:schemeClr val="tx1">
                    <a:lumMod val="95000"/>
                    <a:lumOff val="5000"/>
                  </a:schemeClr>
                </a:solidFill>
              </a:rPr>
              <a:t>Libraries</a:t>
            </a:r>
          </a:p>
        </p:txBody>
      </p:sp>
      <p:sp>
        <p:nvSpPr>
          <p:cNvPr id="4" name="Rounded Rectangle 3"/>
          <p:cNvSpPr/>
          <p:nvPr/>
        </p:nvSpPr>
        <p:spPr>
          <a:xfrm>
            <a:off x="3571868" y="1142988"/>
            <a:ext cx="1857388" cy="7143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Import</a:t>
            </a:r>
          </a:p>
          <a:p>
            <a:pPr algn="ctr"/>
            <a:r>
              <a:rPr lang="en-US" sz="1600" b="1" i="1" dirty="0">
                <a:solidFill>
                  <a:schemeClr val="tx1">
                    <a:lumMod val="95000"/>
                    <a:lumOff val="5000"/>
                  </a:schemeClr>
                </a:solidFill>
              </a:rPr>
              <a:t>Datasets</a:t>
            </a:r>
          </a:p>
          <a:p>
            <a:pPr algn="ctr"/>
            <a:r>
              <a:rPr lang="en-US" sz="1600" b="1" i="1" dirty="0">
                <a:solidFill>
                  <a:schemeClr val="tx1">
                    <a:lumMod val="95000"/>
                    <a:lumOff val="5000"/>
                  </a:schemeClr>
                </a:solidFill>
              </a:rPr>
              <a:t>(Train &amp; Test)</a:t>
            </a:r>
          </a:p>
        </p:txBody>
      </p:sp>
      <p:sp>
        <p:nvSpPr>
          <p:cNvPr id="5" name="Rounded Rectangle 4"/>
          <p:cNvSpPr/>
          <p:nvPr/>
        </p:nvSpPr>
        <p:spPr>
          <a:xfrm>
            <a:off x="6572264" y="1142988"/>
            <a:ext cx="2071702" cy="7143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Data</a:t>
            </a:r>
          </a:p>
          <a:p>
            <a:pPr algn="ctr"/>
            <a:r>
              <a:rPr lang="en-US" sz="1600" b="1" i="1" dirty="0">
                <a:solidFill>
                  <a:schemeClr val="tx1">
                    <a:lumMod val="95000"/>
                    <a:lumOff val="5000"/>
                  </a:schemeClr>
                </a:solidFill>
              </a:rPr>
              <a:t>Preprocessing</a:t>
            </a:r>
          </a:p>
        </p:txBody>
      </p:sp>
      <p:sp>
        <p:nvSpPr>
          <p:cNvPr id="6" name="Rounded Rectangle 5"/>
          <p:cNvSpPr/>
          <p:nvPr/>
        </p:nvSpPr>
        <p:spPr>
          <a:xfrm>
            <a:off x="285720" y="2285996"/>
            <a:ext cx="1785950" cy="7858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Identifying</a:t>
            </a:r>
          </a:p>
          <a:p>
            <a:pPr algn="ctr"/>
            <a:r>
              <a:rPr lang="en-US" sz="1600" b="1" i="1" dirty="0">
                <a:solidFill>
                  <a:schemeClr val="tx1">
                    <a:lumMod val="95000"/>
                    <a:lumOff val="5000"/>
                  </a:schemeClr>
                </a:solidFill>
              </a:rPr>
              <a:t>Outliers and</a:t>
            </a:r>
          </a:p>
          <a:p>
            <a:pPr algn="ctr"/>
            <a:r>
              <a:rPr lang="en-US" sz="1600" b="1" i="1" dirty="0">
                <a:solidFill>
                  <a:schemeClr val="tx1">
                    <a:lumMod val="95000"/>
                    <a:lumOff val="5000"/>
                  </a:schemeClr>
                </a:solidFill>
              </a:rPr>
              <a:t>Skewness</a:t>
            </a:r>
          </a:p>
        </p:txBody>
      </p:sp>
      <p:sp>
        <p:nvSpPr>
          <p:cNvPr id="7" name="Rounded Rectangle 6"/>
          <p:cNvSpPr/>
          <p:nvPr/>
        </p:nvSpPr>
        <p:spPr>
          <a:xfrm>
            <a:off x="285720" y="3500442"/>
            <a:ext cx="1857388" cy="7858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Ordinal</a:t>
            </a:r>
          </a:p>
          <a:p>
            <a:pPr algn="ctr"/>
            <a:r>
              <a:rPr lang="en-US" sz="1600" b="1" i="1" dirty="0">
                <a:solidFill>
                  <a:schemeClr val="tx1">
                    <a:lumMod val="95000"/>
                    <a:lumOff val="5000"/>
                  </a:schemeClr>
                </a:solidFill>
              </a:rPr>
              <a:t>Encoding</a:t>
            </a:r>
          </a:p>
        </p:txBody>
      </p:sp>
      <p:sp>
        <p:nvSpPr>
          <p:cNvPr id="8" name="Rounded Rectangle 7"/>
          <p:cNvSpPr/>
          <p:nvPr/>
        </p:nvSpPr>
        <p:spPr>
          <a:xfrm>
            <a:off x="285720" y="4714888"/>
            <a:ext cx="1857388" cy="8572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Saving the </a:t>
            </a:r>
          </a:p>
          <a:p>
            <a:pPr algn="ctr"/>
            <a:r>
              <a:rPr lang="en-US" sz="1600" b="1" i="1" dirty="0">
                <a:solidFill>
                  <a:schemeClr val="tx1">
                    <a:lumMod val="95000"/>
                    <a:lumOff val="5000"/>
                  </a:schemeClr>
                </a:solidFill>
              </a:rPr>
              <a:t>Model &amp;</a:t>
            </a:r>
          </a:p>
          <a:p>
            <a:pPr algn="ctr"/>
            <a:r>
              <a:rPr lang="en-US" sz="1600" b="1" i="1" dirty="0">
                <a:solidFill>
                  <a:schemeClr val="tx1">
                    <a:lumMod val="95000"/>
                    <a:lumOff val="5000"/>
                  </a:schemeClr>
                </a:solidFill>
              </a:rPr>
              <a:t>Prediction</a:t>
            </a:r>
          </a:p>
        </p:txBody>
      </p:sp>
      <p:sp>
        <p:nvSpPr>
          <p:cNvPr id="9" name="Rounded Rectangle 8"/>
          <p:cNvSpPr/>
          <p:nvPr/>
        </p:nvSpPr>
        <p:spPr>
          <a:xfrm>
            <a:off x="3571868" y="2357434"/>
            <a:ext cx="1857388" cy="7143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Visualizations</a:t>
            </a:r>
          </a:p>
          <a:p>
            <a:pPr algn="ctr"/>
            <a:r>
              <a:rPr lang="en-US" sz="1600" b="1" i="1" dirty="0">
                <a:solidFill>
                  <a:schemeClr val="tx1">
                    <a:lumMod val="95000"/>
                    <a:lumOff val="5000"/>
                  </a:schemeClr>
                </a:solidFill>
              </a:rPr>
              <a:t>(EDA)</a:t>
            </a:r>
          </a:p>
        </p:txBody>
      </p:sp>
      <p:sp>
        <p:nvSpPr>
          <p:cNvPr id="10" name="Rounded Rectangle 9"/>
          <p:cNvSpPr/>
          <p:nvPr/>
        </p:nvSpPr>
        <p:spPr>
          <a:xfrm>
            <a:off x="3571868" y="3500442"/>
            <a:ext cx="1928826" cy="7858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Checking</a:t>
            </a:r>
          </a:p>
          <a:p>
            <a:pPr algn="ctr"/>
            <a:r>
              <a:rPr lang="en-US" sz="1600" b="1" i="1" dirty="0">
                <a:solidFill>
                  <a:schemeClr val="tx1">
                    <a:lumMod val="95000"/>
                    <a:lumOff val="5000"/>
                  </a:schemeClr>
                </a:solidFill>
              </a:rPr>
              <a:t>Correlation &amp;</a:t>
            </a:r>
          </a:p>
          <a:p>
            <a:pPr algn="ctr"/>
            <a:r>
              <a:rPr lang="en-US" sz="1600" b="1" i="1" dirty="0">
                <a:solidFill>
                  <a:schemeClr val="tx1">
                    <a:lumMod val="95000"/>
                    <a:lumOff val="5000"/>
                  </a:schemeClr>
                </a:solidFill>
              </a:rPr>
              <a:t>VIF</a:t>
            </a:r>
          </a:p>
        </p:txBody>
      </p:sp>
      <p:sp>
        <p:nvSpPr>
          <p:cNvPr id="11" name="Rounded Rectangle 10"/>
          <p:cNvSpPr/>
          <p:nvPr/>
        </p:nvSpPr>
        <p:spPr>
          <a:xfrm>
            <a:off x="3643306" y="4714888"/>
            <a:ext cx="1928826" cy="8572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Hyper</a:t>
            </a:r>
          </a:p>
          <a:p>
            <a:pPr algn="ctr"/>
            <a:r>
              <a:rPr lang="en-US" sz="1600" b="1" i="1" dirty="0">
                <a:solidFill>
                  <a:schemeClr val="tx1">
                    <a:lumMod val="95000"/>
                    <a:lumOff val="5000"/>
                  </a:schemeClr>
                </a:solidFill>
              </a:rPr>
              <a:t>Parameter</a:t>
            </a:r>
          </a:p>
          <a:p>
            <a:pPr algn="ctr"/>
            <a:r>
              <a:rPr lang="en-US" sz="1600" b="1" i="1" dirty="0">
                <a:solidFill>
                  <a:schemeClr val="tx1">
                    <a:lumMod val="95000"/>
                    <a:lumOff val="5000"/>
                  </a:schemeClr>
                </a:solidFill>
              </a:rPr>
              <a:t>Tuning</a:t>
            </a:r>
          </a:p>
        </p:txBody>
      </p:sp>
      <p:sp>
        <p:nvSpPr>
          <p:cNvPr id="12" name="Rounded Rectangle 11"/>
          <p:cNvSpPr/>
          <p:nvPr/>
        </p:nvSpPr>
        <p:spPr>
          <a:xfrm>
            <a:off x="6643702" y="2357434"/>
            <a:ext cx="2000264" cy="7143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Finding and </a:t>
            </a:r>
          </a:p>
          <a:p>
            <a:pPr algn="ctr"/>
            <a:r>
              <a:rPr lang="en-US" sz="1600" b="1" i="1" dirty="0">
                <a:solidFill>
                  <a:schemeClr val="tx1">
                    <a:lumMod val="95000"/>
                    <a:lumOff val="5000"/>
                  </a:schemeClr>
                </a:solidFill>
              </a:rPr>
              <a:t>Treating Null</a:t>
            </a:r>
          </a:p>
          <a:p>
            <a:pPr algn="ctr"/>
            <a:r>
              <a:rPr lang="en-US" sz="1600" b="1" i="1" dirty="0">
                <a:solidFill>
                  <a:schemeClr val="tx1">
                    <a:lumMod val="95000"/>
                    <a:lumOff val="5000"/>
                  </a:schemeClr>
                </a:solidFill>
              </a:rPr>
              <a:t>Values</a:t>
            </a:r>
          </a:p>
        </p:txBody>
      </p:sp>
      <p:sp>
        <p:nvSpPr>
          <p:cNvPr id="13" name="Rounded Rectangle 12"/>
          <p:cNvSpPr/>
          <p:nvPr/>
        </p:nvSpPr>
        <p:spPr>
          <a:xfrm>
            <a:off x="6715140" y="3423267"/>
            <a:ext cx="2000264" cy="7858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Model Building</a:t>
            </a:r>
          </a:p>
        </p:txBody>
      </p:sp>
      <p:sp>
        <p:nvSpPr>
          <p:cNvPr id="14" name="Rounded Rectangle 13"/>
          <p:cNvSpPr/>
          <p:nvPr/>
        </p:nvSpPr>
        <p:spPr>
          <a:xfrm>
            <a:off x="6786578" y="4714888"/>
            <a:ext cx="2000264" cy="8572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a:solidFill>
                  <a:schemeClr val="tx1">
                    <a:lumMod val="95000"/>
                    <a:lumOff val="5000"/>
                  </a:schemeClr>
                </a:solidFill>
              </a:rPr>
              <a:t>R2 score, CV &amp;</a:t>
            </a:r>
          </a:p>
          <a:p>
            <a:pPr algn="ctr"/>
            <a:r>
              <a:rPr lang="en-US" sz="1600" b="1" i="1" dirty="0">
                <a:solidFill>
                  <a:schemeClr val="tx1">
                    <a:lumMod val="95000"/>
                    <a:lumOff val="5000"/>
                  </a:schemeClr>
                </a:solidFill>
              </a:rPr>
              <a:t>Evaluation</a:t>
            </a:r>
          </a:p>
          <a:p>
            <a:pPr algn="ctr"/>
            <a:r>
              <a:rPr lang="en-US" sz="1600" b="1" i="1" dirty="0">
                <a:solidFill>
                  <a:schemeClr val="tx1">
                    <a:lumMod val="95000"/>
                    <a:lumOff val="5000"/>
                  </a:schemeClr>
                </a:solidFill>
              </a:rPr>
              <a:t>Metrics</a:t>
            </a:r>
          </a:p>
        </p:txBody>
      </p:sp>
      <p:sp>
        <p:nvSpPr>
          <p:cNvPr id="15" name="Right Arrow 14"/>
          <p:cNvSpPr/>
          <p:nvPr/>
        </p:nvSpPr>
        <p:spPr>
          <a:xfrm>
            <a:off x="2428860" y="1357302"/>
            <a:ext cx="785818" cy="28575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6" name="Right Arrow 15"/>
          <p:cNvSpPr/>
          <p:nvPr/>
        </p:nvSpPr>
        <p:spPr>
          <a:xfrm>
            <a:off x="5643570" y="1428740"/>
            <a:ext cx="714380" cy="2857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7" name="Right Arrow 16"/>
          <p:cNvSpPr/>
          <p:nvPr/>
        </p:nvSpPr>
        <p:spPr>
          <a:xfrm>
            <a:off x="2500298" y="3714756"/>
            <a:ext cx="785818" cy="285752"/>
          </a:xfrm>
          <a:prstGeom prst="rightArrow">
            <a:avLst>
              <a:gd name="adj1" fmla="val 50000"/>
              <a:gd name="adj2"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8" name="Right Arrow 17"/>
          <p:cNvSpPr/>
          <p:nvPr/>
        </p:nvSpPr>
        <p:spPr>
          <a:xfrm>
            <a:off x="5715008" y="3786194"/>
            <a:ext cx="785818" cy="2857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9" name="Left Arrow 18"/>
          <p:cNvSpPr/>
          <p:nvPr/>
        </p:nvSpPr>
        <p:spPr>
          <a:xfrm>
            <a:off x="2357422" y="2571748"/>
            <a:ext cx="857256" cy="28575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0" name="Left Arrow 19"/>
          <p:cNvSpPr/>
          <p:nvPr/>
        </p:nvSpPr>
        <p:spPr>
          <a:xfrm>
            <a:off x="5643570" y="2643186"/>
            <a:ext cx="785818" cy="28575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1" name="Left Arrow 20"/>
          <p:cNvSpPr/>
          <p:nvPr/>
        </p:nvSpPr>
        <p:spPr>
          <a:xfrm>
            <a:off x="2500298" y="5000640"/>
            <a:ext cx="785818" cy="28575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2" name="Left Arrow 21"/>
          <p:cNvSpPr/>
          <p:nvPr/>
        </p:nvSpPr>
        <p:spPr>
          <a:xfrm>
            <a:off x="5857884" y="5000640"/>
            <a:ext cx="642942" cy="28575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3" name="Down Arrow 22"/>
          <p:cNvSpPr/>
          <p:nvPr/>
        </p:nvSpPr>
        <p:spPr>
          <a:xfrm>
            <a:off x="7500958" y="2000244"/>
            <a:ext cx="285752" cy="35719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4" name="Down Arrow 23"/>
          <p:cNvSpPr/>
          <p:nvPr/>
        </p:nvSpPr>
        <p:spPr>
          <a:xfrm>
            <a:off x="7572396" y="4357698"/>
            <a:ext cx="285752" cy="35719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5" name="Down Arrow 24"/>
          <p:cNvSpPr/>
          <p:nvPr/>
        </p:nvSpPr>
        <p:spPr>
          <a:xfrm>
            <a:off x="1071538" y="3143252"/>
            <a:ext cx="285752" cy="35719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4674</Words>
  <Application>Microsoft Office PowerPoint</Application>
  <PresentationFormat>On-screen Show (16:10)</PresentationFormat>
  <Paragraphs>339</Paragraphs>
  <Slides>54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Wingdings</vt:lpstr>
      <vt:lpstr>Office Theme</vt:lpstr>
      <vt:lpstr>Presentation on Housing: Price Prediction</vt:lpstr>
      <vt:lpstr>Agenda</vt:lpstr>
      <vt:lpstr>INTRODUCTION</vt:lpstr>
      <vt:lpstr>Problem Statement</vt:lpstr>
      <vt:lpstr>Problem Understanding</vt:lpstr>
      <vt:lpstr>What is Housing Price Prediction?</vt:lpstr>
      <vt:lpstr>Importance of Housing Price Prediction</vt:lpstr>
      <vt:lpstr>Benefits of Housing Price Prediction</vt:lpstr>
      <vt:lpstr>Data Analysis and Model Building Flowchart</vt:lpstr>
      <vt:lpstr>Exploratory Data Analysis (EDA) Steps</vt:lpstr>
      <vt:lpstr>Exploratory Data Analysis (EDA) Steps</vt:lpstr>
      <vt:lpstr>Visualizing Continuous Variables vs Sale Price</vt:lpstr>
      <vt:lpstr>PowerPoint Presentation</vt:lpstr>
      <vt:lpstr>Visualizing Continuous Variables vs Sale Price</vt:lpstr>
      <vt:lpstr>PowerPoint Presentation</vt:lpstr>
      <vt:lpstr>Visualizing Continuous Variables vs Sale Price</vt:lpstr>
      <vt:lpstr>PowerPoint Presentation</vt:lpstr>
      <vt:lpstr>Visualizing Continuous Variables vs Sale Price </vt:lpstr>
      <vt:lpstr>PowerPoint Presentation</vt:lpstr>
      <vt:lpstr>Visualizing Discrete Variables vs Sale Price</vt:lpstr>
      <vt:lpstr>PowerPoint Presentation</vt:lpstr>
      <vt:lpstr>Visualizing Discrete Variables vs Sale Price</vt:lpstr>
      <vt:lpstr>PowerPoint Presentation</vt:lpstr>
      <vt:lpstr>Visualizing Discrete Variables vs Sale Price</vt:lpstr>
      <vt:lpstr>Observations:</vt:lpstr>
      <vt:lpstr>Visualizing Nominal Variables vs Sale Price</vt:lpstr>
      <vt:lpstr>PowerPoint Presentation</vt:lpstr>
      <vt:lpstr>Visualizing Nominal Variables vs Sale Price</vt:lpstr>
      <vt:lpstr>PowerPoint Presentation</vt:lpstr>
      <vt:lpstr>Visualizing Nominal Variables vs Sale Price</vt:lpstr>
      <vt:lpstr>PowerPoint Presentation</vt:lpstr>
      <vt:lpstr>Visualizing Nominal Variables vs Sale Price</vt:lpstr>
      <vt:lpstr>PowerPoint Presentation</vt:lpstr>
      <vt:lpstr>Visualizing Ordinal Variables vs Sale Price</vt:lpstr>
      <vt:lpstr>PowerPoint Presentation</vt:lpstr>
      <vt:lpstr>Visualizing Ordinal Variables vs Sale Price</vt:lpstr>
      <vt:lpstr>PowerPoint Presentation</vt:lpstr>
      <vt:lpstr>Correlation Between Features and Label</vt:lpstr>
      <vt:lpstr>Data Analysis Steps done</vt:lpstr>
      <vt:lpstr>Assumptions:</vt:lpstr>
      <vt:lpstr>Model Building:</vt:lpstr>
      <vt:lpstr>Linear Regression:</vt:lpstr>
      <vt:lpstr>Lasso Regressor (Regularization):</vt:lpstr>
      <vt:lpstr>Ridge Regressor (Regularization)</vt:lpstr>
      <vt:lpstr>Random Forest Regressor</vt:lpstr>
      <vt:lpstr>Extra Trees Regressor</vt:lpstr>
      <vt:lpstr>Gradient Boosting Regressor</vt:lpstr>
      <vt:lpstr>Bagging Regressor</vt:lpstr>
      <vt:lpstr>Model Selection </vt:lpstr>
      <vt:lpstr>Hyper Parameter Tuning</vt:lpstr>
      <vt:lpstr>Creating Final Model After Tuning</vt:lpstr>
      <vt:lpstr>Saving the final model and predicting the sale price for test data</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Arun Joshva</cp:lastModifiedBy>
  <cp:revision>30</cp:revision>
  <dcterms:created xsi:type="dcterms:W3CDTF">2022-02-18T11:51:32Z</dcterms:created>
  <dcterms:modified xsi:type="dcterms:W3CDTF">2022-08-30T09:36:23Z</dcterms:modified>
</cp:coreProperties>
</file>